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Lst>
  <p:notesMasterIdLst>
    <p:notesMasterId r:id="rId50"/>
  </p:notesMasterIdLst>
  <p:sldIdLst>
    <p:sldId id="257" r:id="rId3"/>
    <p:sldId id="406" r:id="rId4"/>
    <p:sldId id="414" r:id="rId5"/>
    <p:sldId id="408" r:id="rId6"/>
    <p:sldId id="278" r:id="rId7"/>
    <p:sldId id="279" r:id="rId8"/>
    <p:sldId id="437" r:id="rId9"/>
    <p:sldId id="438" r:id="rId10"/>
    <p:sldId id="439" r:id="rId11"/>
    <p:sldId id="440" r:id="rId12"/>
    <p:sldId id="435" r:id="rId13"/>
    <p:sldId id="431" r:id="rId14"/>
    <p:sldId id="368" r:id="rId15"/>
    <p:sldId id="397" r:id="rId16"/>
    <p:sldId id="361" r:id="rId17"/>
    <p:sldId id="377" r:id="rId18"/>
    <p:sldId id="419" r:id="rId19"/>
    <p:sldId id="421" r:id="rId20"/>
    <p:sldId id="420" r:id="rId21"/>
    <p:sldId id="422" r:id="rId22"/>
    <p:sldId id="423" r:id="rId23"/>
    <p:sldId id="418" r:id="rId24"/>
    <p:sldId id="433" r:id="rId25"/>
    <p:sldId id="412" r:id="rId26"/>
    <p:sldId id="446" r:id="rId27"/>
    <p:sldId id="402" r:id="rId28"/>
    <p:sldId id="445" r:id="rId29"/>
    <p:sldId id="413" r:id="rId30"/>
    <p:sldId id="424" r:id="rId31"/>
    <p:sldId id="430" r:id="rId32"/>
    <p:sldId id="434" r:id="rId33"/>
    <p:sldId id="436" r:id="rId34"/>
    <p:sldId id="372" r:id="rId35"/>
    <p:sldId id="426" r:id="rId36"/>
    <p:sldId id="428" r:id="rId37"/>
    <p:sldId id="429" r:id="rId38"/>
    <p:sldId id="416" r:id="rId39"/>
    <p:sldId id="370" r:id="rId40"/>
    <p:sldId id="415" r:id="rId41"/>
    <p:sldId id="363" r:id="rId42"/>
    <p:sldId id="417" r:id="rId43"/>
    <p:sldId id="362" r:id="rId44"/>
    <p:sldId id="400" r:id="rId45"/>
    <p:sldId id="271" r:id="rId46"/>
    <p:sldId id="399" r:id="rId47"/>
    <p:sldId id="401" r:id="rId48"/>
    <p:sldId id="39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90EE"/>
    <a:srgbClr val="CA12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4660"/>
  </p:normalViewPr>
  <p:slideViewPr>
    <p:cSldViewPr snapToGrid="0">
      <p:cViewPr varScale="1">
        <p:scale>
          <a:sx n="117" d="100"/>
          <a:sy n="117" d="100"/>
        </p:scale>
        <p:origin x="27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D2D1F629-4E81-4946-8421-0D3AF42A6721}"/>
    <pc:docChg chg="modSld">
      <pc:chgData name="Jha, Aryan Ritwajeet" userId="2aad577e-539b-449b-83a6-8d411f484b4d" providerId="ADAL" clId="{D2D1F629-4E81-4946-8421-0D3AF42A6721}" dt="2024-04-26T02:28:47.882" v="5" actId="20577"/>
      <pc:docMkLst>
        <pc:docMk/>
      </pc:docMkLst>
      <pc:sldChg chg="modSp mod">
        <pc:chgData name="Jha, Aryan Ritwajeet" userId="2aad577e-539b-449b-83a6-8d411f484b4d" providerId="ADAL" clId="{D2D1F629-4E81-4946-8421-0D3AF42A6721}" dt="2024-04-26T02:28:47.882" v="5" actId="20577"/>
        <pc:sldMkLst>
          <pc:docMk/>
          <pc:sldMk cId="2806962077" sldId="398"/>
        </pc:sldMkLst>
        <pc:spChg chg="mod">
          <ac:chgData name="Jha, Aryan Ritwajeet" userId="2aad577e-539b-449b-83a6-8d411f484b4d" providerId="ADAL" clId="{D2D1F629-4E81-4946-8421-0D3AF42A6721}" dt="2024-04-26T02:28:47.882" v="5" actId="20577"/>
          <ac:spMkLst>
            <pc:docMk/>
            <pc:sldMk cId="2806962077" sldId="398"/>
            <ac:spMk id="3" creationId="{FC3BEC75-3ED8-3D2E-7AF0-ED68CBDE891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789C2-B8A9-4162-807B-FEB37C052500}" type="datetimeFigureOut">
              <a:rPr lang="en-US" smtClean="0"/>
              <a:t>25-Apr-24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A0560-2519-4B5C-9049-366419159E27}" type="slidenum">
              <a:rPr lang="en-US" smtClean="0"/>
              <a:t>‹#›</a:t>
            </a:fld>
            <a:endParaRPr lang="en-US"/>
          </a:p>
        </p:txBody>
      </p:sp>
    </p:spTree>
    <p:extLst>
      <p:ext uri="{BB962C8B-B14F-4D97-AF65-F5344CB8AC3E}">
        <p14:creationId xmlns:p14="http://schemas.microsoft.com/office/powerpoint/2010/main" val="3017989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to hit the </a:t>
            </a:r>
            <a:r>
              <a:rPr lang="en-US" b="1" dirty="0"/>
              <a:t>reset</a:t>
            </a:r>
            <a:r>
              <a:rPr lang="en-US" dirty="0"/>
              <a:t> button to make sure all the page elements react properly.</a:t>
            </a:r>
          </a:p>
          <a:p>
            <a:r>
              <a:rPr lang="en-US" dirty="0"/>
              <a:t>There are 20 different layouts that you can choose from.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CEC689-B63F-4B6D-AF6D-31DA368AC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36348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327818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dirty="0"/>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74233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849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dirty="0"/>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dirty="0"/>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8199885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dirty="0"/>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56360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8508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3170341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098889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045F47D-AB9C-4341-B52D-E18C2DB010BD}"/>
              </a:ext>
            </a:extLst>
          </p:cNvPr>
          <p:cNvPicPr>
            <a:picLocks noChangeAspect="1"/>
          </p:cNvPicPr>
          <p:nvPr userDrawn="1"/>
        </p:nvPicPr>
        <p:blipFill>
          <a:blip r:embed="rId2"/>
          <a:stretch>
            <a:fillRect/>
          </a:stretch>
        </p:blipFill>
        <p:spPr>
          <a:xfrm>
            <a:off x="4221480" y="570486"/>
            <a:ext cx="3749040" cy="744191"/>
          </a:xfrm>
          <a:prstGeom prst="rect">
            <a:avLst/>
          </a:prstGeom>
        </p:spPr>
      </p:pic>
      <p:pic>
        <p:nvPicPr>
          <p:cNvPr id="9" name="Picture 8" descr="Background pattern&#10;&#10;Description automatically generated">
            <a:extLst>
              <a:ext uri="{FF2B5EF4-FFF2-40B4-BE49-F238E27FC236}">
                <a16:creationId xmlns:a16="http://schemas.microsoft.com/office/drawing/2014/main" id="{51111F31-87D3-4336-B677-12C731F35A0A}"/>
              </a:ext>
            </a:extLst>
          </p:cNvPr>
          <p:cNvPicPr>
            <a:picLocks/>
          </p:cNvPicPr>
          <p:nvPr userDrawn="1"/>
        </p:nvPicPr>
        <p:blipFill rotWithShape="1">
          <a:blip r:embed="rId3" cstate="screen">
            <a:extLst>
              <a:ext uri="{28A0092B-C50C-407E-A947-70E740481C1C}">
                <a14:useLocalDpi xmlns:a14="http://schemas.microsoft.com/office/drawing/2010/main"/>
              </a:ext>
            </a:extLst>
          </a:blip>
          <a:srcRect t="89946"/>
          <a:stretch/>
        </p:blipFill>
        <p:spPr>
          <a:xfrm>
            <a:off x="5843" y="6168788"/>
            <a:ext cx="12172604" cy="689212"/>
          </a:xfrm>
          <a:prstGeom prst="rect">
            <a:avLst/>
          </a:prstGeom>
          <a:effectLst>
            <a:outerShdw blurRad="88900" dist="38100" dir="16200000" rotWithShape="0">
              <a:prstClr val="black">
                <a:alpha val="15000"/>
              </a:prstClr>
            </a:outerShdw>
          </a:effectLst>
        </p:spPr>
      </p:pic>
      <p:sp>
        <p:nvSpPr>
          <p:cNvPr id="2" name="Title 1"/>
          <p:cNvSpPr>
            <a:spLocks noGrp="1"/>
          </p:cNvSpPr>
          <p:nvPr>
            <p:ph type="ctrTitle" hasCustomPrompt="1"/>
          </p:nvPr>
        </p:nvSpPr>
        <p:spPr>
          <a:xfrm>
            <a:off x="1524000" y="1728428"/>
            <a:ext cx="9144000" cy="1832919"/>
          </a:xfrm>
        </p:spPr>
        <p:txBody>
          <a:bodyPr anchor="b" anchorCtr="1">
            <a:noAutofit/>
          </a:bodyPr>
          <a:lstStyle>
            <a:lvl1pPr algn="ctr">
              <a:defRPr lang="en-US" sz="4400" kern="1200" spc="-150" dirty="0">
                <a:solidFill>
                  <a:schemeClr val="tx2"/>
                </a:solidFill>
                <a:latin typeface="Arial Black" panose="020B0A04020102020204" pitchFamily="34" charset="0"/>
                <a:ea typeface="+mj-ea"/>
                <a:cs typeface="+mj-cs"/>
              </a:defRPr>
            </a:lvl1pPr>
          </a:lstStyle>
          <a:p>
            <a:r>
              <a:rPr lang="en-US" dirty="0"/>
              <a:t>CLICK TO EDIT MASTER TITLE STYLE</a:t>
            </a:r>
          </a:p>
        </p:txBody>
      </p:sp>
      <p:sp>
        <p:nvSpPr>
          <p:cNvPr id="3" name="Subtitle 2"/>
          <p:cNvSpPr>
            <a:spLocks noGrp="1"/>
          </p:cNvSpPr>
          <p:nvPr>
            <p:ph type="subTitle" idx="1"/>
          </p:nvPr>
        </p:nvSpPr>
        <p:spPr>
          <a:xfrm>
            <a:off x="1524000" y="4248485"/>
            <a:ext cx="9144000" cy="1137708"/>
          </a:xfrm>
        </p:spPr>
        <p:txBody>
          <a:bodyPr>
            <a:noAutofit/>
          </a:bodyPr>
          <a:lstStyle>
            <a:lvl1pPr marL="0" indent="0" algn="ctr">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Rectangle 7">
            <a:extLst>
              <a:ext uri="{FF2B5EF4-FFF2-40B4-BE49-F238E27FC236}">
                <a16:creationId xmlns:a16="http://schemas.microsoft.com/office/drawing/2014/main" id="{DE198DB7-C1B5-49F6-AC55-1A25027B890C}"/>
              </a:ext>
            </a:extLst>
          </p:cNvPr>
          <p:cNvSpPr/>
          <p:nvPr userDrawn="1"/>
        </p:nvSpPr>
        <p:spPr>
          <a:xfrm>
            <a:off x="5638800" y="378411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C6092C-9916-4F45-AC83-40A526432204}"/>
              </a:ext>
            </a:extLst>
          </p:cNvPr>
          <p:cNvSpPr/>
          <p:nvPr userDrawn="1"/>
        </p:nvSpPr>
        <p:spPr>
          <a:xfrm>
            <a:off x="5694419" y="6168788"/>
            <a:ext cx="803161" cy="689212"/>
          </a:xfrm>
          <a:prstGeom prst="rect">
            <a:avLst/>
          </a:prstGeom>
          <a:solidFill>
            <a:schemeClr val="bg1"/>
          </a:solidFill>
          <a:ln>
            <a:noFill/>
          </a:ln>
          <a:effectLst>
            <a:innerShdw blurRad="1143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2601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chorCtr="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55D0655B-5834-474B-BC1F-9C661A5AD1A4}"/>
              </a:ext>
            </a:extLst>
          </p:cNvPr>
          <p:cNvSpPr>
            <a:spLocks noGrp="1"/>
          </p:cNvSpPr>
          <p:nvPr>
            <p:ph type="title" hasCustomPrompt="1"/>
          </p:nvPr>
        </p:nvSpPr>
        <p:spPr>
          <a:xfrm>
            <a:off x="1781174" y="355078"/>
            <a:ext cx="9348789" cy="1272756"/>
          </a:xfrm>
        </p:spPr>
        <p:txBody>
          <a:bodyPr/>
          <a:lstStyle>
            <a:lvl1pPr>
              <a:defRPr lang="en-US" sz="4400" kern="1200" spc="-150" dirty="0">
                <a:solidFill>
                  <a:schemeClr val="tx2"/>
                </a:solidFill>
                <a:latin typeface="Arial Black" panose="020B0A04020102020204" pitchFamily="34" charset="0"/>
                <a:ea typeface="+mj-ea"/>
                <a:cs typeface="+mj-cs"/>
              </a:defRPr>
            </a:lvl1pPr>
          </a:lstStyle>
          <a:p>
            <a:r>
              <a:rPr lang="en-US" dirty="0"/>
              <a:t>CLICK TO EDIT MASTER TITLE STYLE</a:t>
            </a:r>
          </a:p>
        </p:txBody>
      </p:sp>
      <p:sp>
        <p:nvSpPr>
          <p:cNvPr id="7" name="Rectangle 6">
            <a:extLst>
              <a:ext uri="{FF2B5EF4-FFF2-40B4-BE49-F238E27FC236}">
                <a16:creationId xmlns:a16="http://schemas.microsoft.com/office/drawing/2014/main" id="{E608DCDB-66C8-44DE-8ED7-83CE364096B0}"/>
              </a:ext>
            </a:extLst>
          </p:cNvPr>
          <p:cNvSpPr/>
          <p:nvPr userDrawn="1"/>
        </p:nvSpPr>
        <p:spPr>
          <a:xfrm>
            <a:off x="5998368" y="185385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4628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174" y="3429000"/>
            <a:ext cx="9348788" cy="1543050"/>
          </a:xfrm>
        </p:spPr>
        <p:txBody>
          <a:bodyPr lIns="0" tIns="0" rIns="0" bIns="0"/>
          <a:lstStyle>
            <a:lvl1pPr marL="0" indent="0" algn="ctr">
              <a:buNone/>
              <a:defRPr sz="32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Title 6">
            <a:extLst>
              <a:ext uri="{FF2B5EF4-FFF2-40B4-BE49-F238E27FC236}">
                <a16:creationId xmlns:a16="http://schemas.microsoft.com/office/drawing/2014/main" id="{719FB596-AD7C-4AED-B155-2E23580F8DEC}"/>
              </a:ext>
            </a:extLst>
          </p:cNvPr>
          <p:cNvSpPr>
            <a:spLocks noGrp="1"/>
          </p:cNvSpPr>
          <p:nvPr>
            <p:ph type="title" hasCustomPrompt="1"/>
          </p:nvPr>
        </p:nvSpPr>
        <p:spPr>
          <a:xfrm>
            <a:off x="1781174" y="1104900"/>
            <a:ext cx="9348789" cy="1697120"/>
          </a:xfrm>
        </p:spPr>
        <p:txBody>
          <a:bodyPr/>
          <a:lstStyle/>
          <a:p>
            <a:r>
              <a:rPr lang="en-US" dirty="0"/>
              <a:t>CLICK TO EDIT MASTER TITLE STYLE</a:t>
            </a:r>
          </a:p>
        </p:txBody>
      </p:sp>
      <p:sp>
        <p:nvSpPr>
          <p:cNvPr id="8" name="Rectangle 7">
            <a:extLst>
              <a:ext uri="{FF2B5EF4-FFF2-40B4-BE49-F238E27FC236}">
                <a16:creationId xmlns:a16="http://schemas.microsoft.com/office/drawing/2014/main" id="{DA064562-184D-4ABA-BCF1-23E6D7615DCD}"/>
              </a:ext>
            </a:extLst>
          </p:cNvPr>
          <p:cNvSpPr/>
          <p:nvPr userDrawn="1"/>
        </p:nvSpPr>
        <p:spPr>
          <a:xfrm>
            <a:off x="5998368" y="305760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983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dirty="0"/>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58555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2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81175" y="2161522"/>
            <a:ext cx="4589480"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815136" y="2161522"/>
            <a:ext cx="4931387"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hasCustomPrompt="1"/>
          </p:nvPr>
        </p:nvSpPr>
        <p:spPr>
          <a:xfrm>
            <a:off x="1781174" y="355078"/>
            <a:ext cx="9348789" cy="1185623"/>
          </a:xfrm>
        </p:spPr>
        <p:txBody>
          <a:bodyPr/>
          <a:lstStyle/>
          <a:p>
            <a:r>
              <a:rPr lang="en-US" dirty="0"/>
              <a:t>CLICK TO EDIT MASTER TITLE STYLE</a:t>
            </a:r>
          </a:p>
        </p:txBody>
      </p:sp>
      <p:sp>
        <p:nvSpPr>
          <p:cNvPr id="8" name="Rectangle 7">
            <a:extLst>
              <a:ext uri="{FF2B5EF4-FFF2-40B4-BE49-F238E27FC236}">
                <a16:creationId xmlns:a16="http://schemas.microsoft.com/office/drawing/2014/main" id="{18004B13-2F49-410C-8FFA-FF8EE826DAF8}"/>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1970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2 columns/header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781175" y="1923911"/>
            <a:ext cx="4537075" cy="806904"/>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4" name="Content Placeholder 3"/>
          <p:cNvSpPr>
            <a:spLocks noGrp="1"/>
          </p:cNvSpPr>
          <p:nvPr>
            <p:ph sz="half" idx="2"/>
          </p:nvPr>
        </p:nvSpPr>
        <p:spPr>
          <a:xfrm>
            <a:off x="1781175" y="2944164"/>
            <a:ext cx="4537075" cy="3649357"/>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815138" y="1913026"/>
            <a:ext cx="4561114" cy="817789"/>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6" name="Content Placeholder 5"/>
          <p:cNvSpPr>
            <a:spLocks noGrp="1"/>
          </p:cNvSpPr>
          <p:nvPr>
            <p:ph sz="quarter" idx="4"/>
          </p:nvPr>
        </p:nvSpPr>
        <p:spPr>
          <a:xfrm>
            <a:off x="6815138" y="2945001"/>
            <a:ext cx="4535424" cy="3681539"/>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hasCustomPrompt="1"/>
          </p:nvPr>
        </p:nvSpPr>
        <p:spPr>
          <a:xfrm>
            <a:off x="1781174" y="355078"/>
            <a:ext cx="9348789" cy="1198149"/>
          </a:xfrm>
        </p:spPr>
        <p:txBody>
          <a:bodyPr/>
          <a:lstStyle/>
          <a:p>
            <a:r>
              <a:rPr lang="en-US" dirty="0"/>
              <a:t>CLICK TO EDIT MASTER TITLE STYLE</a:t>
            </a:r>
          </a:p>
        </p:txBody>
      </p:sp>
      <p:sp>
        <p:nvSpPr>
          <p:cNvPr id="14" name="Rectangle 13">
            <a:extLst>
              <a:ext uri="{FF2B5EF4-FFF2-40B4-BE49-F238E27FC236}">
                <a16:creationId xmlns:a16="http://schemas.microsoft.com/office/drawing/2014/main" id="{9BD85F82-FB5E-45F8-AF46-963FBEC3C89E}"/>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33718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1174" y="355078"/>
            <a:ext cx="9348789" cy="1173471"/>
          </a:xfrm>
        </p:spPr>
        <p:txBody>
          <a:bodyPr/>
          <a:lstStyle/>
          <a:p>
            <a:r>
              <a:rPr lang="en-US" dirty="0"/>
              <a:t>CLICK TO EDIT MASTER TITLE STYLE</a:t>
            </a:r>
          </a:p>
        </p:txBody>
      </p:sp>
      <p:sp>
        <p:nvSpPr>
          <p:cNvPr id="9" name="Rectangle 8">
            <a:extLst>
              <a:ext uri="{FF2B5EF4-FFF2-40B4-BE49-F238E27FC236}">
                <a16:creationId xmlns:a16="http://schemas.microsoft.com/office/drawing/2014/main" id="{26F6C6E0-1904-4EA4-8832-3D5199045240}"/>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70177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14988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full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77E9CF-9D63-466A-9A30-3EAA2C01ED9A}"/>
              </a:ext>
            </a:extLst>
          </p:cNvPr>
          <p:cNvSpPr>
            <a:spLocks noGrp="1"/>
          </p:cNvSpPr>
          <p:nvPr>
            <p:ph type="pic" sz="quarter" idx="10"/>
          </p:nvPr>
        </p:nvSpPr>
        <p:spPr>
          <a:xfrm>
            <a:off x="1028700" y="0"/>
            <a:ext cx="11163300" cy="6858000"/>
          </a:xfrm>
        </p:spPr>
        <p:txBody>
          <a:bodyPr/>
          <a:lstStyle/>
          <a:p>
            <a:endParaRPr lang="en-US"/>
          </a:p>
        </p:txBody>
      </p:sp>
    </p:spTree>
    <p:extLst>
      <p:ext uri="{BB962C8B-B14F-4D97-AF65-F5344CB8AC3E}">
        <p14:creationId xmlns:p14="http://schemas.microsoft.com/office/powerpoint/2010/main" val="11175309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6C9A9F1-4A70-4EE4-881D-E394F5F9FC68}"/>
              </a:ext>
            </a:extLst>
          </p:cNvPr>
          <p:cNvSpPr>
            <a:spLocks noGrp="1"/>
          </p:cNvSpPr>
          <p:nvPr>
            <p:ph type="pic" sz="quarter" idx="14"/>
          </p:nvPr>
        </p:nvSpPr>
        <p:spPr>
          <a:xfrm>
            <a:off x="1779487" y="2281238"/>
            <a:ext cx="3991391" cy="3857625"/>
          </a:xfrm>
          <a:solidFill>
            <a:schemeClr val="tx2">
              <a:lumMod val="20000"/>
              <a:lumOff val="80000"/>
            </a:schemeClr>
          </a:solidFill>
        </p:spPr>
        <p:txBody>
          <a:bodyPr/>
          <a:lstStyle/>
          <a:p>
            <a:endParaRPr lang="en-US"/>
          </a:p>
        </p:txBody>
      </p:sp>
      <p:sp>
        <p:nvSpPr>
          <p:cNvPr id="2" name="Title 1">
            <a:extLst>
              <a:ext uri="{FF2B5EF4-FFF2-40B4-BE49-F238E27FC236}">
                <a16:creationId xmlns:a16="http://schemas.microsoft.com/office/drawing/2014/main" id="{25F002B8-C24E-459A-BF60-3329F2C395D9}"/>
              </a:ext>
            </a:extLst>
          </p:cNvPr>
          <p:cNvSpPr>
            <a:spLocks noGrp="1"/>
          </p:cNvSpPr>
          <p:nvPr>
            <p:ph type="title" hasCustomPrompt="1"/>
          </p:nvPr>
        </p:nvSpPr>
        <p:spPr>
          <a:xfrm>
            <a:off x="1781174" y="355078"/>
            <a:ext cx="9348789" cy="1187119"/>
          </a:xfrm>
        </p:spPr>
        <p:txBody>
          <a:bodyPr/>
          <a:lstStyle>
            <a:lvl1pPr algn="ctr">
              <a:defRPr/>
            </a:lvl1pPr>
          </a:lstStyle>
          <a:p>
            <a:r>
              <a:rPr lang="en-US" dirty="0"/>
              <a:t>CLICK TO EDIT MASTER TITLE STYLE</a:t>
            </a:r>
          </a:p>
        </p:txBody>
      </p:sp>
      <p:sp>
        <p:nvSpPr>
          <p:cNvPr id="9" name="Content Placeholder 8">
            <a:extLst>
              <a:ext uri="{FF2B5EF4-FFF2-40B4-BE49-F238E27FC236}">
                <a16:creationId xmlns:a16="http://schemas.microsoft.com/office/drawing/2014/main" id="{C3FFDF8C-1F0B-4961-8F1A-EA5E868A599A}"/>
              </a:ext>
            </a:extLst>
          </p:cNvPr>
          <p:cNvSpPr>
            <a:spLocks noGrp="1"/>
          </p:cNvSpPr>
          <p:nvPr>
            <p:ph sz="quarter" idx="13"/>
          </p:nvPr>
        </p:nvSpPr>
        <p:spPr>
          <a:xfrm>
            <a:off x="6096000" y="2281735"/>
            <a:ext cx="5033963" cy="3857625"/>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ABC606DA-AEE2-4075-92FE-8A3E75FE8F85}"/>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7128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872973"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74247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754880"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985000" y="3018774"/>
            <a:ext cx="4754880" cy="3118501"/>
          </a:xfrm>
          <a:solidFill>
            <a:schemeClr val="bg1">
              <a:lumMod val="95000"/>
            </a:schemeClr>
          </a:solidFill>
        </p:spPr>
        <p:txBody>
          <a:bodyPr/>
          <a:lstStyle/>
          <a:p>
            <a:endParaRPr lang="en-US"/>
          </a:p>
        </p:txBody>
      </p:sp>
    </p:spTree>
    <p:extLst>
      <p:ext uri="{BB962C8B-B14F-4D97-AF65-F5344CB8AC3E}">
        <p14:creationId xmlns:p14="http://schemas.microsoft.com/office/powerpoint/2010/main" val="12449798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77764B7-ADAB-412F-A905-60FDDC8A075C}"/>
              </a:ext>
            </a:extLst>
          </p:cNvPr>
          <p:cNvSpPr>
            <a:spLocks noGrp="1"/>
          </p:cNvSpPr>
          <p:nvPr>
            <p:ph type="pic" sz="quarter" idx="14"/>
          </p:nvPr>
        </p:nvSpPr>
        <p:spPr>
          <a:xfrm>
            <a:off x="1050879" y="2"/>
            <a:ext cx="11141122" cy="3002507"/>
          </a:xfrm>
          <a:custGeom>
            <a:avLst/>
            <a:gdLst>
              <a:gd name="connsiteX0" fmla="*/ 0 w 11141122"/>
              <a:gd name="connsiteY0" fmla="*/ 0 h 3002507"/>
              <a:gd name="connsiteX1" fmla="*/ 11141122 w 11141122"/>
              <a:gd name="connsiteY1" fmla="*/ 0 h 3002507"/>
              <a:gd name="connsiteX2" fmla="*/ 11141122 w 11141122"/>
              <a:gd name="connsiteY2" fmla="*/ 3002507 h 3002507"/>
              <a:gd name="connsiteX3" fmla="*/ 5868536 w 11141122"/>
              <a:gd name="connsiteY3" fmla="*/ 3002507 h 3002507"/>
              <a:gd name="connsiteX4" fmla="*/ 5868536 w 11141122"/>
              <a:gd name="connsiteY4" fmla="*/ 2565778 h 3002507"/>
              <a:gd name="connsiteX5" fmla="*/ 491318 w 11141122"/>
              <a:gd name="connsiteY5" fmla="*/ 2565778 h 3002507"/>
              <a:gd name="connsiteX6" fmla="*/ 491318 w 11141122"/>
              <a:gd name="connsiteY6" fmla="*/ 3002507 h 3002507"/>
              <a:gd name="connsiteX7" fmla="*/ 0 w 11141122"/>
              <a:gd name="connsiteY7" fmla="*/ 3002507 h 300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1122" h="3002507">
                <a:moveTo>
                  <a:pt x="0" y="0"/>
                </a:moveTo>
                <a:lnTo>
                  <a:pt x="11141122" y="0"/>
                </a:lnTo>
                <a:lnTo>
                  <a:pt x="11141122" y="3002507"/>
                </a:lnTo>
                <a:lnTo>
                  <a:pt x="5868536" y="3002507"/>
                </a:lnTo>
                <a:lnTo>
                  <a:pt x="5868536" y="2565778"/>
                </a:lnTo>
                <a:lnTo>
                  <a:pt x="491318" y="2565778"/>
                </a:lnTo>
                <a:lnTo>
                  <a:pt x="491318" y="3002507"/>
                </a:lnTo>
                <a:lnTo>
                  <a:pt x="0" y="3002507"/>
                </a:lnTo>
                <a:close/>
              </a:path>
            </a:pathLst>
          </a:custGeom>
          <a:no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2825087"/>
            <a:ext cx="4892581" cy="794760"/>
          </a:xfrm>
        </p:spPr>
        <p:txBody>
          <a:bodyPr anchor="b" anchorCtr="0"/>
          <a:lstStyle>
            <a:lvl1pPr algn="l">
              <a:defRPr sz="2400"/>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94320" y="3893074"/>
            <a:ext cx="4872973" cy="2726090"/>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1542197" y="6766560"/>
            <a:ext cx="5377218" cy="9144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44032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572000" cy="661720"/>
          </a:xfrm>
          <a:solidFill>
            <a:schemeClr val="bg1">
              <a:lumMod val="95000"/>
            </a:schemeClr>
          </a:solidFill>
        </p:spPr>
        <p:txBody>
          <a:bodyPr wrap="square" lIns="182880" tIns="182880" rIns="182880" bIns="18288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4290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dirty="0"/>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05532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904898" cy="846386"/>
          </a:xfrm>
          <a:solidFill>
            <a:schemeClr val="bg1">
              <a:lumMod val="95000"/>
            </a:schemeClr>
          </a:solidFill>
        </p:spPr>
        <p:txBody>
          <a:bodyPr wrap="square" lIns="274320" tIns="274320" rIns="274320" bIns="27432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504950" y="3124200"/>
            <a:ext cx="5264150" cy="3403600"/>
          </a:xfrm>
        </p:spPr>
        <p:txBody>
          <a:bodyPr/>
          <a:lstStyle/>
          <a:p>
            <a:endParaRPr lang="en-US"/>
          </a:p>
        </p:txBody>
      </p:sp>
    </p:spTree>
    <p:extLst>
      <p:ext uri="{BB962C8B-B14F-4D97-AF65-F5344CB8AC3E}">
        <p14:creationId xmlns:p14="http://schemas.microsoft.com/office/powerpoint/2010/main" val="2547000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dirty="0"/>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6585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3631430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482740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endParaRPr lang="en-US" dirty="0"/>
          </a:p>
        </p:txBody>
      </p:sp>
    </p:spTree>
    <p:extLst>
      <p:ext uri="{BB962C8B-B14F-4D97-AF65-F5344CB8AC3E}">
        <p14:creationId xmlns:p14="http://schemas.microsoft.com/office/powerpoint/2010/main" val="3621066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347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dirty="0"/>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2197092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dirty="0"/>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8323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2.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1.jpe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3.sv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35799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72">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E30C7818-3D84-4FE4-A829-AB1B144CF0B0}"/>
              </a:ext>
            </a:extLst>
          </p:cNvPr>
          <p:cNvPicPr>
            <a:picLocks noChangeAspect="1"/>
          </p:cNvPicPr>
          <p:nvPr userDrawn="1"/>
        </p:nvPicPr>
        <p:blipFill rotWithShape="1">
          <a:blip r:embed="rId17" cstate="screen">
            <a:extLst>
              <a:ext uri="{28A0092B-C50C-407E-A947-70E740481C1C}">
                <a14:useLocalDpi xmlns:a14="http://schemas.microsoft.com/office/drawing/2010/main"/>
              </a:ext>
            </a:extLst>
          </a:blip>
          <a:srcRect r="91410"/>
          <a:stretch/>
        </p:blipFill>
        <p:spPr>
          <a:xfrm>
            <a:off x="0" y="0"/>
            <a:ext cx="1046273" cy="6858000"/>
          </a:xfrm>
          <a:prstGeom prst="rect">
            <a:avLst/>
          </a:prstGeom>
          <a:effectLst>
            <a:outerShdw blurRad="88900" dist="38100" algn="l" rotWithShape="0">
              <a:prstClr val="black">
                <a:alpha val="15000"/>
              </a:prstClr>
            </a:outerShdw>
          </a:effectLst>
        </p:spPr>
      </p:pic>
      <p:sp>
        <p:nvSpPr>
          <p:cNvPr id="2" name="Title Placeholder 1"/>
          <p:cNvSpPr>
            <a:spLocks noGrp="1"/>
          </p:cNvSpPr>
          <p:nvPr>
            <p:ph type="title"/>
          </p:nvPr>
        </p:nvSpPr>
        <p:spPr>
          <a:xfrm>
            <a:off x="1781174" y="355078"/>
            <a:ext cx="9348789" cy="1272756"/>
          </a:xfrm>
          <a:prstGeom prst="rect">
            <a:avLst/>
          </a:prstGeom>
        </p:spPr>
        <p:txBody>
          <a:bodyPr vert="horz" lIns="0" tIns="0" rIns="0" bIns="0" rtlCol="0" anchor="b" anchorCtr="1">
            <a:noAutofit/>
          </a:bodyPr>
          <a:lstStyle/>
          <a:p>
            <a:r>
              <a:rPr lang="en-US" dirty="0"/>
              <a:t>CLICK TO EDIT MASTER TITLE STYLE</a:t>
            </a:r>
          </a:p>
        </p:txBody>
      </p:sp>
      <p:sp>
        <p:nvSpPr>
          <p:cNvPr id="3" name="Text Placeholder 2"/>
          <p:cNvSpPr>
            <a:spLocks noGrp="1"/>
          </p:cNvSpPr>
          <p:nvPr>
            <p:ph type="body" idx="1"/>
          </p:nvPr>
        </p:nvSpPr>
        <p:spPr>
          <a:xfrm>
            <a:off x="1781174" y="2229633"/>
            <a:ext cx="9348789" cy="1756378"/>
          </a:xfrm>
          <a:prstGeom prst="rect">
            <a:avLst/>
          </a:prstGeom>
        </p:spPr>
        <p:txBody>
          <a:bodyPr vert="horz" lIns="0" tIns="0" rIns="0" bIns="0" rtlCol="0" anchor="t" anchorCtr="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Graphic 8">
            <a:extLst>
              <a:ext uri="{FF2B5EF4-FFF2-40B4-BE49-F238E27FC236}">
                <a16:creationId xmlns:a16="http://schemas.microsoft.com/office/drawing/2014/main" id="{743B4A29-4092-435B-BDA1-D96A6FE70950}"/>
              </a:ext>
            </a:extLst>
          </p:cNvPr>
          <p:cNvPicPr>
            <a:picLocks noChangeAspect="1"/>
          </p:cNvPicPr>
          <p:nvPr userDrawn="1"/>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43351" y="5930900"/>
            <a:ext cx="575336" cy="571500"/>
          </a:xfrm>
          <a:prstGeom prst="rect">
            <a:avLst/>
          </a:prstGeom>
        </p:spPr>
      </p:pic>
      <p:sp>
        <p:nvSpPr>
          <p:cNvPr id="10" name="TextBox 9">
            <a:extLst>
              <a:ext uri="{FF2B5EF4-FFF2-40B4-BE49-F238E27FC236}">
                <a16:creationId xmlns:a16="http://schemas.microsoft.com/office/drawing/2014/main" id="{6579E68E-02D9-4963-8B66-3C7E618C0623}"/>
              </a:ext>
            </a:extLst>
          </p:cNvPr>
          <p:cNvSpPr txBox="1"/>
          <p:nvPr userDrawn="1"/>
        </p:nvSpPr>
        <p:spPr>
          <a:xfrm rot="16200000">
            <a:off x="-2303620" y="2665361"/>
            <a:ext cx="5669278" cy="338554"/>
          </a:xfrm>
          <a:prstGeom prst="rect">
            <a:avLst/>
          </a:prstGeom>
          <a:noFill/>
          <a:effectLst/>
        </p:spPr>
        <p:txBody>
          <a:bodyPr wrap="square" rtlCol="0">
            <a:spAutoFit/>
          </a:bodyPr>
          <a:lstStyle/>
          <a:p>
            <a:r>
              <a:rPr lang="en-US" sz="1600" b="0" kern="1500" spc="600" baseline="0" dirty="0">
                <a:solidFill>
                  <a:schemeClr val="tx2">
                    <a:lumMod val="60000"/>
                    <a:lumOff val="40000"/>
                  </a:schemeClr>
                </a:solidFill>
              </a:rPr>
              <a:t>WASHINGTON STATE UNIVERSITY</a:t>
            </a:r>
          </a:p>
        </p:txBody>
      </p:sp>
    </p:spTree>
    <p:extLst>
      <p:ext uri="{BB962C8B-B14F-4D97-AF65-F5344CB8AC3E}">
        <p14:creationId xmlns:p14="http://schemas.microsoft.com/office/powerpoint/2010/main" val="110532780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Lst>
  <p:txStyles>
    <p:titleStyle>
      <a:lvl1pPr algn="ctr" defTabSz="914400" rtl="0" eaLnBrk="1" latinLnBrk="0" hangingPunct="1">
        <a:lnSpc>
          <a:spcPct val="90000"/>
        </a:lnSpc>
        <a:spcBef>
          <a:spcPct val="0"/>
        </a:spcBef>
        <a:buNone/>
        <a:defRPr lang="en-US" sz="4400" kern="1200" spc="-150" dirty="0">
          <a:solidFill>
            <a:schemeClr val="tx2"/>
          </a:solidFill>
          <a:latin typeface="Arial Black" panose="020B0A04020102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800" kern="1200">
          <a:solidFill>
            <a:schemeClr val="tx2">
              <a:lumMod val="75000"/>
            </a:schemeClr>
          </a:solidFill>
          <a:latin typeface="+mn-lt"/>
          <a:ea typeface="+mn-ea"/>
          <a:cs typeface="+mn-cs"/>
        </a:defRPr>
      </a:lvl1pPr>
      <a:lvl2pPr marL="457200" indent="-182880" algn="l" defTabSz="914400" rtl="0" eaLnBrk="1" latinLnBrk="0" hangingPunct="1">
        <a:lnSpc>
          <a:spcPct val="90000"/>
        </a:lnSpc>
        <a:spcBef>
          <a:spcPts val="400"/>
        </a:spcBef>
        <a:buFont typeface="Arial" panose="020B0604020202020204" pitchFamily="34" charset="0"/>
        <a:buChar char="•"/>
        <a:defRPr sz="2400" kern="1200">
          <a:solidFill>
            <a:schemeClr val="tx2">
              <a:lumMod val="75000"/>
            </a:schemeClr>
          </a:solidFill>
          <a:latin typeface="+mn-lt"/>
          <a:ea typeface="+mn-ea"/>
          <a:cs typeface="+mn-cs"/>
        </a:defRPr>
      </a:lvl2pPr>
      <a:lvl3pPr marL="6858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3pPr>
      <a:lvl4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4pPr>
      <a:lvl5pPr marL="11430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69">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18.xml"/><Relationship Id="rId6" Type="http://schemas.openxmlformats.org/officeDocument/2006/relationships/image" Target="../media/image320.png"/><Relationship Id="rId5" Type="http://schemas.openxmlformats.org/officeDocument/2006/relationships/image" Target="../media/image33.sv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90.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0.xml"/><Relationship Id="rId5" Type="http://schemas.openxmlformats.org/officeDocument/2006/relationships/image" Target="../media/image71.png"/><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bitar.engineering.cornell.edu/papers/S52.pdf" TargetMode="External"/><Relationship Id="rId2" Type="http://schemas.openxmlformats.org/officeDocument/2006/relationships/hyperlink" Target="https://ieeexplore.ieee.org/abstract/document/9314215" TargetMode="External"/><Relationship Id="rId1" Type="http://schemas.openxmlformats.org/officeDocument/2006/relationships/slideLayout" Target="../slideLayouts/slideLayout2.xml"/><Relationship Id="rId6" Type="http://schemas.openxmlformats.org/officeDocument/2006/relationships/hyperlink" Target="https://arxiv.org/abs/2011.00587v1" TargetMode="External"/><Relationship Id="rId5" Type="http://schemas.openxmlformats.org/officeDocument/2006/relationships/hyperlink" Target="https://arxiv.org/abs/2011.00587" TargetMode="External"/><Relationship Id="rId4" Type="http://schemas.openxmlformats.org/officeDocument/2006/relationships/hyperlink" Target="https://bitar.engineering.cornell.edu/papers.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8.xml"/><Relationship Id="rId5" Type="http://schemas.openxmlformats.org/officeDocument/2006/relationships/image" Target="../media/image27.sv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50.png"/></Relationships>
</file>

<file path=ppt/slides/_rels/slide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8.xml"/><Relationship Id="rId5" Type="http://schemas.openxmlformats.org/officeDocument/2006/relationships/image" Target="../media/image31.sv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278363" y="2470184"/>
            <a:ext cx="11635274" cy="1675397"/>
          </a:xfrm>
          <a:ln>
            <a:solidFill>
              <a:schemeClr val="tx1"/>
            </a:solidFill>
          </a:ln>
        </p:spPr>
        <p:txBody>
          <a:bodyPr/>
          <a:lstStyle/>
          <a:p>
            <a:r>
              <a:rPr lang="en-US" dirty="0"/>
              <a:t>Multi-Period Optimal Power Flow (MP-OPF)</a:t>
            </a:r>
            <a:br>
              <a:rPr lang="en-US" dirty="0"/>
            </a:br>
            <a:r>
              <a:rPr lang="en-US" sz="2800" dirty="0"/>
              <a:t>for Power Distribution Systems with Renewables and Battery Storage</a:t>
            </a:r>
            <a:endParaRPr lang="en-US" dirty="0"/>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433207"/>
            <a:ext cx="9144000" cy="2077809"/>
          </a:xfrm>
          <a:ln>
            <a:solidFill>
              <a:schemeClr val="tx1"/>
            </a:solidFill>
          </a:ln>
        </p:spPr>
        <p:txBody>
          <a:bodyPr>
            <a:normAutofit fontScale="92500" lnSpcReduction="20000"/>
          </a:bodyPr>
          <a:lstStyle/>
          <a:p>
            <a:endParaRPr lang="en-US" dirty="0"/>
          </a:p>
          <a:p>
            <a:r>
              <a:rPr lang="en-US" dirty="0"/>
              <a:t>Team WSU</a:t>
            </a:r>
          </a:p>
          <a:p>
            <a:r>
              <a:rPr lang="en-US" sz="1900" dirty="0"/>
              <a:t>Aryan Ritwajeet Jha,  </a:t>
            </a:r>
            <a:r>
              <a:rPr lang="en-US" sz="1700" dirty="0"/>
              <a:t>Graduate Research Assistant</a:t>
            </a:r>
            <a:r>
              <a:rPr lang="en-US" sz="1700" baseline="30000" dirty="0"/>
              <a:t>1</a:t>
            </a:r>
          </a:p>
          <a:p>
            <a:r>
              <a:rPr lang="en-US" sz="1800" dirty="0"/>
              <a:t>Dr. Subho Paul, Postdoctoral Research Associate</a:t>
            </a:r>
            <a:r>
              <a:rPr lang="en-US" sz="1800" baseline="30000" dirty="0"/>
              <a:t>1</a:t>
            </a:r>
            <a:endParaRPr lang="en-US" sz="1800" dirty="0"/>
          </a:p>
          <a:p>
            <a:r>
              <a:rPr lang="en-US" sz="1800" dirty="0"/>
              <a:t>Dr. Anamika Dubey, Associate Professor</a:t>
            </a:r>
            <a:r>
              <a:rPr lang="en-US" sz="1800" baseline="30000" dirty="0"/>
              <a:t>1</a:t>
            </a:r>
          </a:p>
          <a:p>
            <a:r>
              <a:rPr lang="en-US" sz="1600" baseline="30000" dirty="0"/>
              <a:t>1 </a:t>
            </a:r>
            <a:r>
              <a:rPr lang="en-US" sz="1300" dirty="0"/>
              <a:t>Energy Systems Innovation Center, School of Electrical Engineering and Computer Science, Voiland College of Engineering, Washington State University, Pullman</a:t>
            </a:r>
            <a:endParaRPr lang="en-US" sz="1600" dirty="0"/>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What is will be done? A ‘true’ MP-DOPF using Differential Dynamic Programming </a:t>
            </a:r>
            <a:r>
              <a:rPr lang="en-US" sz="1800" dirty="0"/>
              <a:t>(Currently under formulation, variables not explained here) [3]</a:t>
            </a:r>
            <a:endParaRPr lang="en-IN" dirty="0"/>
          </a:p>
        </p:txBody>
      </p:sp>
      <p:pic>
        <p:nvPicPr>
          <p:cNvPr id="4" name="Graphic 3">
            <a:extLst>
              <a:ext uri="{FF2B5EF4-FFF2-40B4-BE49-F238E27FC236}">
                <a16:creationId xmlns:a16="http://schemas.microsoft.com/office/drawing/2014/main" id="{A870F9D1-5840-E3D8-6584-B8076B7B9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49" y="2005232"/>
            <a:ext cx="11125805" cy="391065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14EE9A-468E-671C-E823-A22DF0CE1401}"/>
                  </a:ext>
                </a:extLst>
              </p:cNvPr>
              <p:cNvSpPr txBox="1"/>
              <p:nvPr/>
            </p:nvSpPr>
            <p:spPr>
              <a:xfrm>
                <a:off x="3671668"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oMath>
                  </m:oMathPara>
                </a14:m>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5" name="TextBox 4">
                <a:extLst>
                  <a:ext uri="{FF2B5EF4-FFF2-40B4-BE49-F238E27FC236}">
                    <a16:creationId xmlns:a16="http://schemas.microsoft.com/office/drawing/2014/main" id="{5C14EE9A-468E-671C-E823-A22DF0CE1401}"/>
                  </a:ext>
                </a:extLst>
              </p:cNvPr>
              <p:cNvSpPr txBox="1">
                <a:spLocks noRot="1" noChangeAspect="1" noMove="1" noResize="1" noEditPoints="1" noAdjustHandles="1" noChangeArrowheads="1" noChangeShapeType="1" noTextEdit="1"/>
              </p:cNvSpPr>
              <p:nvPr/>
            </p:nvSpPr>
            <p:spPr>
              <a:xfrm>
                <a:off x="3671668" y="4520867"/>
                <a:ext cx="1350499" cy="92333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EEEC89-08A0-ABB3-E685-8C55C3FED91B}"/>
                  </a:ext>
                </a:extLst>
              </p:cNvPr>
              <p:cNvSpPr txBox="1"/>
              <p:nvPr/>
            </p:nvSpPr>
            <p:spPr>
              <a:xfrm>
                <a:off x="7650480"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oMath>
                  </m:oMathPara>
                </a14:m>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6" name="TextBox 5">
                <a:extLst>
                  <a:ext uri="{FF2B5EF4-FFF2-40B4-BE49-F238E27FC236}">
                    <a16:creationId xmlns:a16="http://schemas.microsoft.com/office/drawing/2014/main" id="{83EEEC89-08A0-ABB3-E685-8C55C3FED91B}"/>
                  </a:ext>
                </a:extLst>
              </p:cNvPr>
              <p:cNvSpPr txBox="1">
                <a:spLocks noRot="1" noChangeAspect="1" noMove="1" noResize="1" noEditPoints="1" noAdjustHandles="1" noChangeArrowheads="1" noChangeShapeType="1" noTextEdit="1"/>
              </p:cNvSpPr>
              <p:nvPr/>
            </p:nvSpPr>
            <p:spPr>
              <a:xfrm>
                <a:off x="7650480" y="4520867"/>
                <a:ext cx="1350499" cy="923330"/>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695368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a:xfrm>
            <a:off x="1064418" y="72662"/>
            <a:ext cx="10063163" cy="1272756"/>
          </a:xfrm>
        </p:spPr>
        <p:txBody>
          <a:bodyPr/>
          <a:lstStyle/>
          <a:p>
            <a:r>
              <a:rPr lang="en-US" dirty="0"/>
              <a:t>Overall Scope of the problem</a:t>
            </a:r>
            <a:br>
              <a:rPr lang="en-US" dirty="0"/>
            </a:br>
            <a:r>
              <a:rPr lang="en-US" sz="1800" dirty="0"/>
              <a:t>Algorithm and Communication Architecture</a:t>
            </a:r>
            <a:endParaRPr lang="en-US" dirty="0"/>
          </a:p>
        </p:txBody>
      </p:sp>
      <p:sp>
        <p:nvSpPr>
          <p:cNvPr id="3" name="Content Placeholder 2">
            <a:extLst>
              <a:ext uri="{FF2B5EF4-FFF2-40B4-BE49-F238E27FC236}">
                <a16:creationId xmlns:a16="http://schemas.microsoft.com/office/drawing/2014/main" id="{F817A183-838C-F710-3904-29E53CB9E229}"/>
              </a:ext>
            </a:extLst>
          </p:cNvPr>
          <p:cNvSpPr>
            <a:spLocks noGrp="1"/>
          </p:cNvSpPr>
          <p:nvPr>
            <p:ph idx="1"/>
          </p:nvPr>
        </p:nvSpPr>
        <p:spPr>
          <a:xfrm>
            <a:off x="1301862" y="1862429"/>
            <a:ext cx="1299754" cy="4286531"/>
          </a:xfrm>
        </p:spPr>
        <p:txBody>
          <a:bodyPr/>
          <a:lstStyle/>
          <a:p>
            <a:pPr marL="0" indent="0">
              <a:buNone/>
            </a:pPr>
            <a:r>
              <a:rPr lang="en-US" sz="1200" dirty="0" err="1"/>
              <a:t>OpenDSO</a:t>
            </a:r>
            <a:r>
              <a:rPr lang="en-US" sz="1200" dirty="0"/>
              <a:t>-System Operator (Forecast)</a:t>
            </a:r>
          </a:p>
          <a:p>
            <a:pPr marL="0" indent="0">
              <a:buNone/>
            </a:pPr>
            <a:r>
              <a:rPr lang="en-US" sz="1200" dirty="0" err="1"/>
              <a:t>OpenDSO</a:t>
            </a:r>
            <a:r>
              <a:rPr lang="en-US" sz="1200" dirty="0"/>
              <a:t>-Measurement Devices</a:t>
            </a:r>
          </a:p>
          <a:p>
            <a:pPr marL="0" indent="0">
              <a:buNone/>
            </a:pPr>
            <a:r>
              <a:rPr lang="en-US" sz="1200" dirty="0" err="1"/>
              <a:t>OpenDSO</a:t>
            </a:r>
            <a:r>
              <a:rPr lang="en-US" sz="1200" dirty="0"/>
              <a:t>-EDO</a:t>
            </a:r>
          </a:p>
          <a:p>
            <a:pPr marL="0" indent="0">
              <a:buNone/>
            </a:pPr>
            <a:endParaRPr lang="en-US" sz="1200" dirty="0"/>
          </a:p>
          <a:p>
            <a:pPr marL="0" indent="0">
              <a:buNone/>
            </a:pPr>
            <a:r>
              <a:rPr lang="en-US" sz="1200" dirty="0" err="1"/>
              <a:t>OpenDSO-OpenDSO</a:t>
            </a:r>
            <a:endParaRPr lang="en-US" sz="1200" dirty="0"/>
          </a:p>
          <a:p>
            <a:pPr marL="0" indent="0">
              <a:buNone/>
            </a:pPr>
            <a:endParaRPr lang="en-US" sz="1200" dirty="0"/>
          </a:p>
        </p:txBody>
      </p:sp>
      <p:pic>
        <p:nvPicPr>
          <p:cNvPr id="5" name="Content Placeholder 7" descr="A screenshot of a video game&#10;&#10;Description automatically generated">
            <a:extLst>
              <a:ext uri="{FF2B5EF4-FFF2-40B4-BE49-F238E27FC236}">
                <a16:creationId xmlns:a16="http://schemas.microsoft.com/office/drawing/2014/main" id="{FC4BAABB-A364-A7DA-C551-83D51B9B5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585" y="1607546"/>
            <a:ext cx="8579516" cy="4796298"/>
          </a:xfrm>
          <a:prstGeom prst="rect">
            <a:avLst/>
          </a:prstGeom>
          <a:solidFill>
            <a:schemeClr val="bg1"/>
          </a:solidFill>
        </p:spPr>
      </p:pic>
    </p:spTree>
    <p:extLst>
      <p:ext uri="{BB962C8B-B14F-4D97-AF65-F5344CB8AC3E}">
        <p14:creationId xmlns:p14="http://schemas.microsoft.com/office/powerpoint/2010/main" val="1286851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B2D4A-A906-54B9-260B-8BC02F8BE641}"/>
              </a:ext>
            </a:extLst>
          </p:cNvPr>
          <p:cNvSpPr>
            <a:spLocks noGrp="1"/>
          </p:cNvSpPr>
          <p:nvPr>
            <p:ph type="title"/>
          </p:nvPr>
        </p:nvSpPr>
        <p:spPr/>
        <p:txBody>
          <a:bodyPr/>
          <a:lstStyle/>
          <a:p>
            <a:r>
              <a:rPr lang="en-IN" dirty="0"/>
              <a:t>Goal of </a:t>
            </a:r>
            <a:r>
              <a:rPr lang="en-IN" dirty="0" err="1"/>
              <a:t>Avista</a:t>
            </a:r>
            <a:r>
              <a:rPr lang="en-IN" dirty="0"/>
              <a:t> (problem objective for System Operator)</a:t>
            </a:r>
          </a:p>
        </p:txBody>
      </p:sp>
      <p:sp>
        <p:nvSpPr>
          <p:cNvPr id="3" name="Content Placeholder 2">
            <a:extLst>
              <a:ext uri="{FF2B5EF4-FFF2-40B4-BE49-F238E27FC236}">
                <a16:creationId xmlns:a16="http://schemas.microsoft.com/office/drawing/2014/main" id="{6BA0A512-F252-F7D3-5A18-9BCD7B8B0AE7}"/>
              </a:ext>
            </a:extLst>
          </p:cNvPr>
          <p:cNvSpPr>
            <a:spLocks noGrp="1"/>
          </p:cNvSpPr>
          <p:nvPr>
            <p:ph idx="1"/>
          </p:nvPr>
        </p:nvSpPr>
        <p:spPr>
          <a:xfrm>
            <a:off x="1064418" y="2036287"/>
            <a:ext cx="10063163" cy="4286531"/>
          </a:xfrm>
        </p:spPr>
        <p:txBody>
          <a:bodyPr/>
          <a:lstStyle/>
          <a:p>
            <a:r>
              <a:rPr lang="en-IN" dirty="0"/>
              <a:t>Problem objective of System Operator: Currently Modelled Use Case: Loss minimization</a:t>
            </a:r>
          </a:p>
          <a:p>
            <a:endParaRPr lang="en-IN" dirty="0"/>
          </a:p>
          <a:p>
            <a:r>
              <a:rPr lang="en-IN" dirty="0"/>
              <a:t>Use case communicated to all </a:t>
            </a:r>
            <a:r>
              <a:rPr lang="en-IN" dirty="0">
                <a:highlight>
                  <a:srgbClr val="FF0000"/>
                </a:highlight>
              </a:rPr>
              <a:t>OpenDSO controllers</a:t>
            </a:r>
          </a:p>
          <a:p>
            <a:endParaRPr lang="en-IN" dirty="0"/>
          </a:p>
          <a:p>
            <a:r>
              <a:rPr lang="en-IN" dirty="0"/>
              <a:t>All </a:t>
            </a:r>
            <a:r>
              <a:rPr lang="en-IN" dirty="0">
                <a:highlight>
                  <a:srgbClr val="FF0000"/>
                </a:highlight>
              </a:rPr>
              <a:t>OpenDSO controllers </a:t>
            </a:r>
            <a:r>
              <a:rPr lang="en-IN" dirty="0"/>
              <a:t>procure the models for the respective </a:t>
            </a:r>
            <a:r>
              <a:rPr lang="en-IN" dirty="0">
                <a:solidFill>
                  <a:schemeClr val="tx1"/>
                </a:solidFill>
                <a:highlight>
                  <a:srgbClr val="00FFFF"/>
                </a:highlight>
              </a:rPr>
              <a:t>EDO nodes </a:t>
            </a:r>
            <a:r>
              <a:rPr lang="en-IN" sz="1600" dirty="0"/>
              <a:t>(the grid edge models: currently we’re modelling these as batteries, but generalized battery model can also be used, but we can make any other model work too which captures flexibility over time.)</a:t>
            </a:r>
          </a:p>
          <a:p>
            <a:endParaRPr lang="en-IN" dirty="0"/>
          </a:p>
          <a:p>
            <a:r>
              <a:rPr lang="en-IN" dirty="0"/>
              <a:t>Upon getting that, they locally optimize for their area</a:t>
            </a:r>
          </a:p>
          <a:p>
            <a:r>
              <a:rPr lang="en-IN" dirty="0"/>
              <a:t>Then share the boundary information with the neighbouring OpenDSO nodes</a:t>
            </a:r>
          </a:p>
          <a:p>
            <a:r>
              <a:rPr lang="en-IN" dirty="0"/>
              <a:t>Previous two steps are repeated until boundary values are converged.</a:t>
            </a:r>
          </a:p>
        </p:txBody>
      </p:sp>
    </p:spTree>
    <p:extLst>
      <p:ext uri="{BB962C8B-B14F-4D97-AF65-F5344CB8AC3E}">
        <p14:creationId xmlns:p14="http://schemas.microsoft.com/office/powerpoint/2010/main" val="2526949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2753831"/>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t>
                </a:r>
                <a:r>
                  <a:rPr lang="en-US" sz="2400" dirty="0">
                    <a:solidFill>
                      <a:srgbClr val="FFFFFF"/>
                    </a:solidFill>
                    <a:latin typeface="Cambria" panose="02040503050406030204" pitchFamily="18" charset="0"/>
                    <a:ea typeface="Cambria" panose="02040503050406030204" pitchFamily="18" charset="0"/>
                  </a:rPr>
                  <a:t>the beginning of a horizon interval</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rPr>
                      <m:t>ℬ</m:t>
                    </m:r>
                  </m:oMath>
                </a14:m>
                <a:r>
                  <a:rPr lang="en-US" sz="2400" dirty="0">
                    <a:solidFill>
                      <a:srgbClr val="FFFFFF"/>
                    </a:solidFill>
                    <a:ea typeface="Cambria" panose="02040503050406030204" pitchFamily="18" charset="0"/>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rPr>
                      <m:t>)</m:t>
                    </m:r>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along with</a:t>
                </a:r>
                <a:r>
                  <a:rPr lang="en-US" sz="2400" dirty="0">
                    <a:solidFill>
                      <a:srgbClr val="FFFFFF"/>
                    </a:solidFill>
                    <a:latin typeface="Cambria" panose="02040503050406030204" pitchFamily="18" charset="0"/>
                    <a:ea typeface="Cambria" panose="02040503050406030204" pitchFamily="18" charset="0"/>
                  </a:rPr>
                  <a:t> predictions for</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other non-controllable parameter values like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e>
                    </m:d>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2753831"/>
              </a:xfrm>
              <a:prstGeom prst="rect">
                <a:avLst/>
              </a:prstGeom>
              <a:blipFill>
                <a:blip r:embed="rId4"/>
                <a:stretch>
                  <a:fillRect l="-776" t="-1316" b="-3509"/>
                </a:stretch>
              </a:blipFill>
              <a:ln w="22225">
                <a:solidFill>
                  <a:schemeClr val="accent4">
                    <a:lumMod val="75000"/>
                  </a:schemeClr>
                </a:solidFill>
                <a:prstDash val="lgDash"/>
              </a:ln>
            </p:spPr>
            <p:txBody>
              <a:bodyPr/>
              <a:lstStyle/>
              <a:p>
                <a:r>
                  <a:rPr lang="en-US">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endParaRPr lang="en-US" dirty="0">
              <a:solidFill>
                <a:schemeClr val="bg2"/>
              </a:solidFill>
            </a:endParaRPr>
          </a:p>
        </p:txBody>
      </p:sp>
    </p:spTree>
    <p:extLst>
      <p:ext uri="{BB962C8B-B14F-4D97-AF65-F5344CB8AC3E}">
        <p14:creationId xmlns:p14="http://schemas.microsoft.com/office/powerpoint/2010/main" val="195596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4906343"/>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t>
                </a:r>
                <a:r>
                  <a:rPr lang="en-US" sz="2400" dirty="0">
                    <a:solidFill>
                      <a:srgbClr val="FFFFFF"/>
                    </a:solidFill>
                    <a:latin typeface="Cambria" panose="02040503050406030204" pitchFamily="18" charset="0"/>
                    <a:ea typeface="Cambria" panose="02040503050406030204" pitchFamily="18" charset="0"/>
                  </a:rPr>
                  <a:t>the beginning of a horizon interval</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rPr>
                      <m:t>ℬ</m:t>
                    </m:r>
                  </m:oMath>
                </a14:m>
                <a:r>
                  <a:rPr lang="en-US" sz="2400" dirty="0">
                    <a:solidFill>
                      <a:srgbClr val="FFFFFF"/>
                    </a:solidFill>
                    <a:ea typeface="Cambria" panose="02040503050406030204" pitchFamily="18" charset="0"/>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rPr>
                      <m:t>)</m:t>
                    </m:r>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along with other non-controllable parameter values like </a:t>
                </a:r>
                <a14:m>
                  <m:oMath xmlns:m="http://schemas.openxmlformats.org/officeDocument/2006/math">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Sub>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while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making sure that</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1. </a:t>
                </a:r>
                <a14:m>
                  <m:oMath xmlns:m="http://schemas.openxmlformats.org/officeDocument/2006/math">
                    <m:sSub>
                      <m:sSub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𝐵</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b>
                    </m:sSub>
                  </m:oMath>
                </a14:m>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SOC of the battery </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every point of the simulation)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stays in permissible limits</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2. The OPF Solution is physically</a:t>
                </a:r>
                <a:r>
                  <a:rPr kumimoji="0" lang="en-US" sz="2000" b="0" i="0" u="none" strike="noStrike" kern="1200" cap="none" spc="0" normalizeH="0" noProof="0" dirty="0">
                    <a:ln>
                      <a:noFill/>
                    </a:ln>
                    <a:solidFill>
                      <a:srgbClr val="FFFFFF"/>
                    </a:solidFill>
                    <a:effectLst/>
                    <a:uLnTx/>
                    <a:uFillTx/>
                    <a:latin typeface="Cambria" panose="02040503050406030204" pitchFamily="18" charset="0"/>
                    <a:ea typeface="Cambria" panose="02040503050406030204" pitchFamily="18" charset="0"/>
                    <a:cs typeface="+mn-cs"/>
                  </a:rPr>
                  <a:t> consistent. </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For no node containing a battery, is </a:t>
                </a:r>
                <a14:m>
                  <m:oMath xmlns:m="http://schemas.openxmlformats.org/officeDocument/2006/math">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𝑑</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𝑐</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In other words, make sure that </a:t>
                </a:r>
                <a:r>
                  <a:rPr kumimoji="0" lang="en-US" sz="2000" b="0" i="0" u="none" strike="noStrike" kern="1200" cap="none" spc="0" normalizeH="0" baseline="0" noProof="0" dirty="0">
                    <a:ln>
                      <a:noFill/>
                    </a:ln>
                    <a:solidFill>
                      <a:srgbClr val="FFFFFF"/>
                    </a:solidFill>
                    <a:effectLst/>
                    <a:highlight>
                      <a:srgbClr val="008000"/>
                    </a:highlight>
                    <a:uLnTx/>
                    <a:uFillTx/>
                    <a:latin typeface="Cambria" panose="02040503050406030204" pitchFamily="18" charset="0"/>
                    <a:ea typeface="Cambria" panose="02040503050406030204" pitchFamily="18" charset="0"/>
                    <a:cs typeface="+mn-cs"/>
                  </a:rPr>
                  <a:t>Complementarity of Discharging and Charging</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mn-cs"/>
                  </a:rPr>
                  <a:t>ensured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Alternatively, </a:t>
                </a:r>
                <a:r>
                  <a:rPr kumimoji="0" lang="en-US" sz="2000" b="0" i="0" u="none" strike="noStrike" kern="1200" cap="none" spc="0" normalizeH="0" baseline="0" noProof="0" dirty="0">
                    <a:ln>
                      <a:noFill/>
                    </a:ln>
                    <a:solidFill>
                      <a:srgbClr val="FFFFFF"/>
                    </a:solidFill>
                    <a:effectLst/>
                    <a:highlight>
                      <a:srgbClr val="800000"/>
                    </a:highlight>
                    <a:uLnTx/>
                    <a:uFillTx/>
                    <a:latin typeface="Cambria" panose="02040503050406030204" pitchFamily="18" charset="0"/>
                    <a:ea typeface="Cambria" panose="02040503050406030204" pitchFamily="18" charset="0"/>
                    <a:cs typeface="+mn-cs"/>
                  </a:rPr>
                  <a:t>Simultaneous Charging and Discharging (SCD)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cs typeface="+mn-cs"/>
                  </a:rPr>
                  <a:t>avoided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Cambria" panose="02040503050406030204" pitchFamily="18" charset="0"/>
                    <a:ea typeface="Cambria" panose="02040503050406030204" pitchFamily="18" charset="0"/>
                  </a:rPr>
                  <a:t>3. Other usual OPF physical constraints are also satisfied.</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4. Terminal </a:t>
                </a:r>
                <a:r>
                  <a:rPr lang="en-US" sz="2000" dirty="0">
                    <a:solidFill>
                      <a:srgbClr val="FFFFFF"/>
                    </a:solidFill>
                    <a:latin typeface="Cambria" panose="02040503050406030204" pitchFamily="18" charset="0"/>
                    <a:ea typeface="Cambria" panose="02040503050406030204" pitchFamily="18" charset="0"/>
                  </a:rPr>
                  <a:t>SOC is same as initial.</a:t>
                </a:r>
                <a:endPar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4906343"/>
              </a:xfrm>
              <a:prstGeom prst="rect">
                <a:avLst/>
              </a:prstGeom>
              <a:blipFill>
                <a:blip r:embed="rId4"/>
                <a:stretch>
                  <a:fillRect l="-776" t="-742" b="-989"/>
                </a:stretch>
              </a:blipFill>
              <a:ln w="22225">
                <a:solidFill>
                  <a:schemeClr val="accent4">
                    <a:lumMod val="75000"/>
                  </a:schemeClr>
                </a:solidFill>
                <a:prstDash val="lgDash"/>
              </a:ln>
            </p:spPr>
            <p:txBody>
              <a:bodyPr/>
              <a:lstStyle/>
              <a:p>
                <a:r>
                  <a:rPr lang="en-IN">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dirty="0">
                <a:solidFill>
                  <a:schemeClr val="bg2"/>
                </a:solidFill>
              </a:rPr>
              <a:t>Problem Statement</a:t>
            </a:r>
          </a:p>
        </p:txBody>
      </p:sp>
    </p:spTree>
    <p:extLst>
      <p:ext uri="{BB962C8B-B14F-4D97-AF65-F5344CB8AC3E}">
        <p14:creationId xmlns:p14="http://schemas.microsoft.com/office/powerpoint/2010/main" val="4212466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b="0" kern="1200" dirty="0">
                <a:solidFill>
                  <a:srgbClr val="FFFFFF"/>
                </a:solidFill>
                <a:latin typeface="+mj-lt"/>
                <a:ea typeface="+mj-ea"/>
                <a:cs typeface="+mj-cs"/>
              </a:rPr>
              <a:t>Simulation Parameters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EFAB8-9A91-C655-9CD8-0AE3441761AC}"/>
                  </a:ext>
                </a:extLst>
              </p:cNvPr>
              <p:cNvSpPr>
                <a:spLocks noGrp="1"/>
              </p:cNvSpPr>
              <p:nvPr>
                <p:ph idx="1"/>
              </p:nvPr>
            </p:nvSpPr>
            <p:spPr>
              <a:xfrm>
                <a:off x="4302579" y="319088"/>
                <a:ext cx="7202587" cy="6114369"/>
              </a:xfrm>
              <a:solidFill>
                <a:schemeClr val="accent6">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buNone/>
                </a:pPr>
                <a:r>
                  <a:rPr lang="en-US" sz="2800" b="1" dirty="0">
                    <a:solidFill>
                      <a:schemeClr val="tx1"/>
                    </a:solidFill>
                    <a:latin typeface="Cambria" panose="02040503050406030204" pitchFamily="18" charset="0"/>
                    <a:ea typeface="Cambria" panose="02040503050406030204" pitchFamily="18" charset="0"/>
                  </a:rPr>
                  <a:t>Objective</a:t>
                </a:r>
                <a:r>
                  <a:rPr lang="en-US" sz="2800" dirty="0">
                    <a:solidFill>
                      <a:schemeClr val="tx1"/>
                    </a:solidFill>
                    <a:latin typeface="Cambria" panose="02040503050406030204" pitchFamily="18" charset="0"/>
                    <a:ea typeface="Cambria" panose="02040503050406030204" pitchFamily="18" charset="0"/>
                  </a:rPr>
                  <a:t>: Minimize Line Losses for whole horizon</a:t>
                </a:r>
              </a:p>
              <a:p>
                <a:pPr marL="0" indent="0">
                  <a:buNone/>
                </a:pPr>
                <a:r>
                  <a:rPr lang="en-US" sz="2800" b="1" dirty="0">
                    <a:solidFill>
                      <a:srgbClr val="9558B2"/>
                    </a:solidFill>
                    <a:latin typeface="Cambria" panose="02040503050406030204" pitchFamily="18" charset="0"/>
                    <a:ea typeface="Cambria" panose="02040503050406030204" pitchFamily="18" charset="0"/>
                  </a:rPr>
                  <a:t>System</a:t>
                </a:r>
                <a:r>
                  <a:rPr lang="en-US" sz="2800" dirty="0">
                    <a:solidFill>
                      <a:schemeClr val="tx1"/>
                    </a:solidFill>
                    <a:latin typeface="Cambria" panose="02040503050406030204" pitchFamily="18" charset="0"/>
                    <a:ea typeface="Cambria" panose="02040503050406030204" pitchFamily="18" charset="0"/>
                  </a:rPr>
                  <a:t>: IEEE </a:t>
                </a:r>
                <a14:m>
                  <m:oMath xmlns:m="http://schemas.openxmlformats.org/officeDocument/2006/math">
                    <m:r>
                      <a:rPr lang="en-US" sz="2800" b="0" i="1" smtClean="0">
                        <a:solidFill>
                          <a:schemeClr val="tx1"/>
                        </a:solidFill>
                        <a:latin typeface="Cambria Math" panose="02040503050406030204" pitchFamily="18" charset="0"/>
                      </a:rPr>
                      <m:t>123</m:t>
                    </m:r>
                  </m:oMath>
                </a14:m>
                <a:r>
                  <a:rPr lang="en-US" sz="2800" dirty="0">
                    <a:solidFill>
                      <a:schemeClr val="tx1"/>
                    </a:solidFill>
                    <a:latin typeface="Cambria" panose="02040503050406030204" pitchFamily="18" charset="0"/>
                    <a:ea typeface="Cambria" panose="02040503050406030204" pitchFamily="18" charset="0"/>
                  </a:rPr>
                  <a:t> Node System</a:t>
                </a:r>
              </a:p>
              <a:p>
                <a:pPr marL="0" indent="0">
                  <a:buNone/>
                </a:pPr>
                <a:r>
                  <a:rPr lang="en-US" sz="2800" b="1" dirty="0">
                    <a:solidFill>
                      <a:schemeClr val="tx1"/>
                    </a:solidFill>
                    <a:latin typeface="Cambria" panose="02040503050406030204" pitchFamily="18" charset="0"/>
                    <a:ea typeface="Cambria" panose="02040503050406030204" pitchFamily="18" charset="0"/>
                  </a:rPr>
                  <a:t>Phase</a:t>
                </a:r>
                <a:r>
                  <a:rPr lang="en-US" sz="2800" dirty="0">
                    <a:solidFill>
                      <a:schemeClr val="tx1"/>
                    </a:solidFill>
                    <a:latin typeface="Cambria" panose="02040503050406030204" pitchFamily="18" charset="0"/>
                    <a:ea typeface="Cambria" panose="02040503050406030204" pitchFamily="18" charset="0"/>
                  </a:rPr>
                  <a:t>: Balanced </a:t>
                </a:r>
                <a14:m>
                  <m:oMath xmlns:m="http://schemas.openxmlformats.org/officeDocument/2006/math">
                    <m:r>
                      <a:rPr lang="en-US" sz="2800" b="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ea typeface="Cambria Math" panose="02040503050406030204" pitchFamily="18" charset="0"/>
                      </a:rPr>
                      <m:t>∅</m:t>
                    </m:r>
                  </m:oMath>
                </a14:m>
                <a:r>
                  <a:rPr lang="en-US" sz="2800" dirty="0">
                    <a:solidFill>
                      <a:schemeClr val="tx1"/>
                    </a:solidFill>
                    <a:latin typeface="Cambria" panose="02040503050406030204" pitchFamily="18" charset="0"/>
                    <a:ea typeface="Cambria" panose="02040503050406030204" pitchFamily="18" charset="0"/>
                  </a:rPr>
                  <a:t> (no phase coupling)</a:t>
                </a:r>
              </a:p>
              <a:p>
                <a:pPr marL="0" indent="0">
                  <a:buNone/>
                </a:pPr>
                <a:r>
                  <a:rPr lang="en-US" sz="2800" b="1" dirty="0">
                    <a:solidFill>
                      <a:srgbClr val="9558B2"/>
                    </a:solidFill>
                    <a:latin typeface="Cambria" panose="02040503050406030204" pitchFamily="18" charset="0"/>
                    <a:ea typeface="Cambria" panose="02040503050406030204" pitchFamily="18" charset="0"/>
                  </a:rPr>
                  <a:t>Supply</a:t>
                </a:r>
                <a:r>
                  <a:rPr lang="en-US" sz="2800" b="1" dirty="0">
                    <a:solidFill>
                      <a:schemeClr val="tx1"/>
                    </a:solidFill>
                    <a:latin typeface="Cambria" panose="02040503050406030204" pitchFamily="18" charset="0"/>
                    <a:ea typeface="Cambria" panose="02040503050406030204" pitchFamily="18" charset="0"/>
                  </a:rPr>
                  <a:t>: </a:t>
                </a:r>
                <a:r>
                  <a:rPr lang="en-US" sz="2800" dirty="0">
                    <a:solidFill>
                      <a:schemeClr val="tx1"/>
                    </a:solidFill>
                    <a:latin typeface="Cambria" panose="02040503050406030204" pitchFamily="18" charset="0"/>
                    <a:ea typeface="Cambria" panose="02040503050406030204" pitchFamily="18" charset="0"/>
                  </a:rPr>
                  <a:t>DERs (PVs): Forecasted, varying with </a:t>
                </a: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oMath>
                </a14:m>
                <a:r>
                  <a:rPr lang="en-US" sz="2800" dirty="0">
                    <a:solidFill>
                      <a:schemeClr val="tx1"/>
                    </a:solidFill>
                    <a:latin typeface="Cambria" panose="02040503050406030204" pitchFamily="18" charset="0"/>
                    <a:ea typeface="Cambria" panose="02040503050406030204" pitchFamily="18" charset="0"/>
                  </a:rPr>
                  <a:t>. Batteries at select </a:t>
                </a:r>
                <a:r>
                  <a:rPr lang="en-US" sz="900" dirty="0">
                    <a:solidFill>
                      <a:schemeClr val="tx1"/>
                    </a:solidFill>
                    <a:latin typeface="Cambria" panose="02040503050406030204" pitchFamily="18" charset="0"/>
                    <a:ea typeface="Cambria" panose="02040503050406030204" pitchFamily="18" charset="0"/>
                  </a:rPr>
                  <a:t>(about </a:t>
                </a:r>
                <a14:m>
                  <m:oMath xmlns:m="http://schemas.openxmlformats.org/officeDocument/2006/math">
                    <m:r>
                      <a:rPr lang="en-US" sz="900" b="0" i="1" smtClean="0">
                        <a:solidFill>
                          <a:schemeClr val="tx1"/>
                        </a:solidFill>
                        <a:latin typeface="Cambria Math" panose="02040503050406030204" pitchFamily="18" charset="0"/>
                        <a:ea typeface="Cambria" panose="02040503050406030204" pitchFamily="18" charset="0"/>
                      </a:rPr>
                      <m:t>50%</m:t>
                    </m:r>
                  </m:oMath>
                </a14:m>
                <a:r>
                  <a:rPr lang="en-US" sz="900" dirty="0">
                    <a:solidFill>
                      <a:schemeClr val="tx1"/>
                    </a:solidFill>
                    <a:latin typeface="Cambria" panose="02040503050406030204" pitchFamily="18" charset="0"/>
                    <a:ea typeface="Cambria" panose="02040503050406030204" pitchFamily="18" charset="0"/>
                  </a:rPr>
                  <a:t> of total) </a:t>
                </a:r>
                <a:r>
                  <a:rPr lang="en-US" sz="2800" dirty="0">
                    <a:solidFill>
                      <a:schemeClr val="tx1"/>
                    </a:solidFill>
                    <a:latin typeface="Cambria" panose="02040503050406030204" pitchFamily="18" charset="0"/>
                    <a:ea typeface="Cambria" panose="02040503050406030204" pitchFamily="18" charset="0"/>
                  </a:rPr>
                  <a:t>nodes. Substation.</a:t>
                </a:r>
              </a:p>
              <a:p>
                <a:pPr marL="0" indent="0">
                  <a:buNone/>
                </a:pPr>
                <a:r>
                  <a:rPr lang="en-US" sz="2800" b="1" dirty="0">
                    <a:solidFill>
                      <a:srgbClr val="9558B2"/>
                    </a:solidFill>
                    <a:latin typeface="Cambria" panose="02040503050406030204" pitchFamily="18" charset="0"/>
                    <a:ea typeface="Cambria" panose="02040503050406030204" pitchFamily="18" charset="0"/>
                  </a:rPr>
                  <a:t>Demand</a:t>
                </a:r>
                <a:r>
                  <a:rPr lang="en-US" sz="2800" dirty="0">
                    <a:solidFill>
                      <a:schemeClr val="tx1"/>
                    </a:solidFill>
                    <a:latin typeface="Cambria" panose="02040503050406030204" pitchFamily="18" charset="0"/>
                    <a:ea typeface="Cambria" panose="02040503050406030204" pitchFamily="18" charset="0"/>
                  </a:rPr>
                  <a:t>: Forecasted. Varying with </a:t>
                </a: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oMath>
                </a14:m>
                <a:endParaRPr lang="en-US" sz="1200" i="1"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chemeClr val="tx1"/>
                    </a:solidFill>
                    <a:latin typeface="Cambria" panose="02040503050406030204" pitchFamily="18" charset="0"/>
                    <a:ea typeface="Cambria" panose="02040503050406030204" pitchFamily="18" charset="0"/>
                  </a:rPr>
                  <a:t>Control: </a:t>
                </a:r>
                <a:r>
                  <a:rPr lang="en-US" sz="2800" dirty="0">
                    <a:solidFill>
                      <a:schemeClr val="tx1"/>
                    </a:solidFill>
                    <a:latin typeface="Cambria" panose="02040503050406030204" pitchFamily="18" charset="0"/>
                    <a:ea typeface="Cambria" panose="02040503050406030204" pitchFamily="18" charset="0"/>
                  </a:rPr>
                  <a:t>Inverter Reactive Power Control for DERs and Batteries. Battery Charging/Discharging.</a:t>
                </a:r>
                <a:endParaRPr lang="en-US" sz="2800" b="1"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Number of discrete time-steps</a:t>
                </a:r>
                <a:r>
                  <a:rPr lang="en-US" sz="2800" b="1" dirty="0">
                    <a:solidFill>
                      <a:schemeClr val="tx1"/>
                    </a:solidFill>
                    <a:latin typeface="Cambria" panose="02040503050406030204" pitchFamily="18" charset="0"/>
                    <a:ea typeface="Cambria" panose="02040503050406030204" pitchFamily="18" charset="0"/>
                  </a:rPr>
                  <a:t>: </a:t>
                </a:r>
                <a14:m>
                  <m:oMath xmlns:m="http://schemas.openxmlformats.org/officeDocument/2006/math">
                    <m:r>
                      <m:rPr>
                        <m:sty m:val="p"/>
                      </m:rPr>
                      <a:rPr lang="en-US" sz="2800">
                        <a:solidFill>
                          <a:schemeClr val="tx1"/>
                        </a:solidFill>
                        <a:latin typeface="Cambria Math" panose="02040503050406030204" pitchFamily="18" charset="0"/>
                      </a:rPr>
                      <m:t>T</m:t>
                    </m:r>
                    <m:r>
                      <a:rPr lang="en-US" sz="2800" b="0" i="0" smtClean="0">
                        <a:solidFill>
                          <a:schemeClr val="tx1"/>
                        </a:solidFill>
                        <a:latin typeface="Cambria Math" panose="02040503050406030204" pitchFamily="18" charset="0"/>
                      </a:rPr>
                      <m:t>=</m:t>
                    </m:r>
                    <m:r>
                      <a:rPr lang="en-IN" sz="2800" b="0" i="0" smtClean="0">
                        <a:solidFill>
                          <a:schemeClr val="tx1"/>
                        </a:solidFill>
                        <a:latin typeface="Cambria Math" panose="02040503050406030204" pitchFamily="18" charset="0"/>
                      </a:rPr>
                      <m:t>5</m:t>
                    </m:r>
                  </m:oMath>
                </a14:m>
                <a:r>
                  <a:rPr lang="en-US" sz="2800" b="0" dirty="0">
                    <a:solidFill>
                      <a:schemeClr val="tx1"/>
                    </a:solidFill>
                    <a:latin typeface="Cambria" panose="02040503050406030204" pitchFamily="18" charset="0"/>
                    <a:ea typeface="Cambria" panose="02040503050406030204" pitchFamily="18" charset="0"/>
                  </a:rPr>
                  <a:t> (can be changed)</a:t>
                </a:r>
              </a:p>
              <a:p>
                <a:pPr marL="0" indent="0">
                  <a:buNone/>
                </a:pPr>
                <a:r>
                  <a:rPr lang="en-US" sz="2800" b="1" dirty="0">
                    <a:solidFill>
                      <a:schemeClr val="tx1"/>
                    </a:solidFill>
                    <a:latin typeface="Cambria" panose="02040503050406030204" pitchFamily="18" charset="0"/>
                    <a:ea typeface="Cambria" panose="02040503050406030204" pitchFamily="18" charset="0"/>
                  </a:rPr>
                  <a:t>Duration</a:t>
                </a:r>
                <a:r>
                  <a:rPr lang="en-US" sz="2800" dirty="0">
                    <a:solidFill>
                      <a:schemeClr val="tx1"/>
                    </a:solidFill>
                    <a:latin typeface="Cambria" panose="02040503050406030204" pitchFamily="18" charset="0"/>
                    <a:ea typeface="Cambria" panose="02040503050406030204" pitchFamily="18" charset="0"/>
                  </a:rPr>
                  <a:t> </a:t>
                </a:r>
                <a:r>
                  <a:rPr lang="en-US" sz="2800" b="1" dirty="0">
                    <a:solidFill>
                      <a:schemeClr val="tx1"/>
                    </a:solidFill>
                    <a:latin typeface="Cambria" panose="02040503050406030204" pitchFamily="18" charset="0"/>
                    <a:ea typeface="Cambria" panose="02040503050406030204" pitchFamily="18" charset="0"/>
                  </a:rPr>
                  <a:t>per time-step: </a:t>
                </a:r>
                <a14:m>
                  <m:oMath xmlns:m="http://schemas.openxmlformats.org/officeDocument/2006/math">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=15 </m:t>
                    </m:r>
                  </m:oMath>
                </a14:m>
                <a:r>
                  <a:rPr lang="en-US" sz="2800" dirty="0">
                    <a:solidFill>
                      <a:schemeClr val="tx1"/>
                    </a:solidFill>
                    <a:latin typeface="Cambria" panose="02040503050406030204" pitchFamily="18" charset="0"/>
                    <a:ea typeface="Cambria" panose="02040503050406030204" pitchFamily="18" charset="0"/>
                  </a:rPr>
                  <a:t>min.</a:t>
                </a:r>
              </a:p>
            </p:txBody>
          </p:sp>
        </mc:Choice>
        <mc:Fallback xmlns="">
          <p:sp>
            <p:nvSpPr>
              <p:cNvPr id="3" name="Content Placeholder 2">
                <a:extLst>
                  <a:ext uri="{FF2B5EF4-FFF2-40B4-BE49-F238E27FC236}">
                    <a16:creationId xmlns:a16="http://schemas.microsoft.com/office/drawing/2014/main" id="{2B9EFAB8-9A91-C655-9CD8-0AE3441761AC}"/>
                  </a:ext>
                </a:extLst>
              </p:cNvPr>
              <p:cNvSpPr>
                <a:spLocks noGrp="1" noRot="1" noChangeAspect="1" noMove="1" noResize="1" noEditPoints="1" noAdjustHandles="1" noChangeArrowheads="1" noChangeShapeType="1" noTextEdit="1"/>
              </p:cNvSpPr>
              <p:nvPr>
                <p:ph idx="1"/>
              </p:nvPr>
            </p:nvSpPr>
            <p:spPr>
              <a:xfrm>
                <a:off x="4302579" y="319088"/>
                <a:ext cx="7202587" cy="6114369"/>
              </a:xfrm>
              <a:blipFill>
                <a:blip r:embed="rId2"/>
                <a:stretch>
                  <a:fillRect l="-1691" r="-845" b="-100"/>
                </a:stretch>
              </a:blipFill>
              <a:ln>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561349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b="0" kern="1200" dirty="0">
                <a:solidFill>
                  <a:srgbClr val="FFFFFF"/>
                </a:solidFill>
                <a:latin typeface="+mj-lt"/>
                <a:ea typeface="+mj-ea"/>
                <a:cs typeface="+mj-cs"/>
              </a:rPr>
              <a:t>Simulation Process</a:t>
            </a:r>
            <a:r>
              <a:rPr lang="en-US" sz="4400" b="0" dirty="0">
                <a:solidFill>
                  <a:srgbClr val="FFFFFF"/>
                </a:solidFill>
                <a:latin typeface="+mj-lt"/>
              </a:rPr>
              <a:t> of the current, brute-force algorithm</a:t>
            </a:r>
            <a:endParaRPr lang="en-US" sz="4400" b="0" kern="1200" dirty="0">
              <a:solidFill>
                <a:srgbClr val="FFFFFF"/>
              </a:solidFill>
              <a:latin typeface="+mj-lt"/>
              <a:ea typeface="+mj-ea"/>
              <a:cs typeface="+mj-cs"/>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5098799" y="151179"/>
                <a:ext cx="6638544" cy="6106287"/>
              </a:xfrm>
              <a:prstGeom prst="rect">
                <a:avLst/>
              </a:prstGeom>
              <a:solidFill>
                <a:srgbClr val="BFBFBF">
                  <a:alpha val="85098"/>
                </a:srgbClr>
              </a:solidFill>
              <a:ln w="12700">
                <a:solidFill>
                  <a:srgbClr val="00206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Start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Known: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noProof="0" dirty="0">
                    <a:ln>
                      <a:noFill/>
                    </a:ln>
                    <a:solidFill>
                      <a:srgbClr val="000000"/>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𝐷𝐸</m:t>
                        </m:r>
                        <m:sSub>
                          <m:sSubPr>
                            <m:ctrlP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𝑅</m:t>
                            </m:r>
                          </m:e>
                          <m:sub>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𝐿𝑜𝑎</m:t>
                        </m:r>
                        <m:sSub>
                          <m:sSubPr>
                            <m:ctrlP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𝑑</m:t>
                            </m:r>
                          </m:e>
                          <m:sub>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 ∀ </m:t>
                    </m:r>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d>
                      <m:dPr>
                        <m:begChr m:val="["/>
                        <m:endChr m:val="]"/>
                        <m:ctrlP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dPr>
                      <m:e>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0, </m:t>
                        </m:r>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𝑇</m:t>
                        </m:r>
                      </m:e>
                    </m:d>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r>
                      <m:rPr>
                        <m:sty m:val="p"/>
                      </m:rPr>
                      <a:rPr kumimoji="0" lang="el-GR" sz="2400" b="0" i="1" u="none" strike="noStrike" kern="1200" cap="none" spc="0" normalizeH="0" noProof="0" smtClean="0">
                        <a:ln>
                          <a:noFill/>
                        </a:ln>
                        <a:solidFill>
                          <a:srgbClr val="000000"/>
                        </a:solidFill>
                        <a:effectLst/>
                        <a:uLnTx/>
                        <a:uFillTx/>
                        <a:latin typeface="Cambria Math" panose="02040503050406030204" pitchFamily="18" charset="0"/>
                        <a:ea typeface="Cambria Math" panose="02040503050406030204" pitchFamily="18" charset="0"/>
                      </a:rPr>
                      <m:t>Ν</m:t>
                    </m:r>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oMath>
                </a14:m>
                <a:endParaRPr kumimoji="0" lang="en-US" sz="24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4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r>
                  <a:rPr kumimoji="0" lang="en-US" sz="240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(Spatial)</a:t>
                </a:r>
                <a:r>
                  <a:rPr kumimoji="0" lang="en-US" sz="24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240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boundary variables are NOT equal in value for all connected parent-child areas”</a:t>
                </a:r>
                <a:endParaRPr kumimoji="0" lang="en-US" sz="24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a:p>
                <a:pPr marL="651510" marR="0" lvl="1"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4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Run OPF for minimizing the losses across</a:t>
                </a:r>
                <a:r>
                  <a:rPr kumimoji="0" lang="en-US" sz="2400" b="0" i="0" u="none" strike="noStrike" kern="1200" cap="none" spc="0" normalizeH="0" noProof="0" dirty="0">
                    <a:ln>
                      <a:noFill/>
                    </a:ln>
                    <a:solidFill>
                      <a:srgbClr val="000000"/>
                    </a:solidFill>
                    <a:effectLst/>
                    <a:uLnTx/>
                    <a:uFillTx/>
                    <a:latin typeface="Cambria" panose="02040503050406030204" pitchFamily="18" charset="0"/>
                    <a:ea typeface="Cambria" panose="02040503050406030204" pitchFamily="18" charset="0"/>
                    <a:cs typeface="+mn-cs"/>
                  </a:rPr>
                  <a:t> the horizon for each area, in parallel. This is called as a macro-iteration.</a:t>
                </a:r>
                <a:endParaRPr kumimoji="0" lang="en-US" sz="24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651510" marR="0" lvl="1"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4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(spatial) boundary variables between all sets of connected parent-child areas.</a:t>
                </a:r>
              </a:p>
              <a:p>
                <a:pPr marL="0" marR="0" lvl="0" indent="-320040" algn="l" defTabSz="457200" rtl="0" eaLnBrk="1" fontAlgn="auto" latinLnBrk="0" hangingPunct="1">
                  <a:lnSpc>
                    <a:spcPct val="100000"/>
                  </a:lnSpc>
                  <a:spcBef>
                    <a:spcPts val="0"/>
                  </a:spcBef>
                  <a:spcAft>
                    <a:spcPts val="0"/>
                  </a:spcAft>
                  <a:buClrTx/>
                  <a:buSzTx/>
                  <a:buFontTx/>
                  <a:buNone/>
                  <a:tabLst/>
                  <a:defRPr/>
                </a:pPr>
                <a:r>
                  <a:rPr lang="en-US" sz="2400" b="1" dirty="0">
                    <a:solidFill>
                      <a:srgbClr val="000000"/>
                    </a:solidFill>
                    <a:latin typeface="Cambria" panose="02040503050406030204" pitchFamily="18" charset="0"/>
                    <a:ea typeface="Cambria" panose="02040503050406030204" pitchFamily="18" charset="0"/>
                  </a:rPr>
                  <a:t>e</a:t>
                </a:r>
                <a:r>
                  <a:rPr kumimoji="0" lang="en-US" sz="2400" b="1" i="0" u="none" strike="noStrike" kern="120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mn-cs"/>
                  </a:rPr>
                  <a:t>nd</a:t>
                </a:r>
                <a:endParaRPr kumimoji="0" lang="en-US" sz="24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320040" algn="l" defTabSz="457200" rtl="0" eaLnBrk="1" fontAlgn="auto" latinLnBrk="0" hangingPunct="1">
                  <a:lnSpc>
                    <a:spcPct val="100000"/>
                  </a:lnSpc>
                  <a:spcBef>
                    <a:spcPts val="0"/>
                  </a:spcBef>
                  <a:spcAft>
                    <a:spcPts val="0"/>
                  </a:spcAft>
                  <a:buClrTx/>
                  <a:buSzTx/>
                  <a:buFontTx/>
                  <a:buNone/>
                  <a:tabLst/>
                  <a:defRPr/>
                </a:pPr>
                <a:r>
                  <a:rPr lang="en-US" sz="2400" b="1" dirty="0">
                    <a:solidFill>
                      <a:srgbClr val="000000"/>
                    </a:solidFill>
                    <a:latin typeface="Cambria" panose="02040503050406030204" pitchFamily="18" charset="0"/>
                    <a:ea typeface="Cambria" panose="02040503050406030204" pitchFamily="18" charset="0"/>
                  </a:rPr>
                  <a:t>Stop</a:t>
                </a:r>
                <a:endParaRPr kumimoji="0" lang="en-US" sz="24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5098799" y="151179"/>
                <a:ext cx="6638544" cy="6106287"/>
              </a:xfrm>
              <a:prstGeom prst="rect">
                <a:avLst/>
              </a:prstGeom>
              <a:blipFill>
                <a:blip r:embed="rId2"/>
                <a:stretch>
                  <a:fillRect l="-1283" t="-698" r="-1008" b="-1097"/>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2958141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3980" y="3232733"/>
            <a:ext cx="6389736" cy="3456122"/>
          </a:xfrm>
          <a:custGeom>
            <a:avLst/>
            <a:gdLst>
              <a:gd name="connsiteX0" fmla="*/ 0 w 6389736"/>
              <a:gd name="connsiteY0" fmla="*/ 0 h 3456122"/>
              <a:gd name="connsiteX1" fmla="*/ 389193 w 6389736"/>
              <a:gd name="connsiteY1" fmla="*/ 0 h 3456122"/>
              <a:gd name="connsiteX2" fmla="*/ 778386 w 6389736"/>
              <a:gd name="connsiteY2" fmla="*/ 0 h 3456122"/>
              <a:gd name="connsiteX3" fmla="*/ 1487066 w 6389736"/>
              <a:gd name="connsiteY3" fmla="*/ 0 h 3456122"/>
              <a:gd name="connsiteX4" fmla="*/ 1940156 w 6389736"/>
              <a:gd name="connsiteY4" fmla="*/ 0 h 3456122"/>
              <a:gd name="connsiteX5" fmla="*/ 2393247 w 6389736"/>
              <a:gd name="connsiteY5" fmla="*/ 0 h 3456122"/>
              <a:gd name="connsiteX6" fmla="*/ 2846337 w 6389736"/>
              <a:gd name="connsiteY6" fmla="*/ 0 h 3456122"/>
              <a:gd name="connsiteX7" fmla="*/ 3299427 w 6389736"/>
              <a:gd name="connsiteY7" fmla="*/ 0 h 3456122"/>
              <a:gd name="connsiteX8" fmla="*/ 3880312 w 6389736"/>
              <a:gd name="connsiteY8" fmla="*/ 0 h 3456122"/>
              <a:gd name="connsiteX9" fmla="*/ 4588992 w 6389736"/>
              <a:gd name="connsiteY9" fmla="*/ 0 h 3456122"/>
              <a:gd name="connsiteX10" fmla="*/ 4978185 w 6389736"/>
              <a:gd name="connsiteY10" fmla="*/ 0 h 3456122"/>
              <a:gd name="connsiteX11" fmla="*/ 5367378 w 6389736"/>
              <a:gd name="connsiteY11" fmla="*/ 0 h 3456122"/>
              <a:gd name="connsiteX12" fmla="*/ 6389736 w 6389736"/>
              <a:gd name="connsiteY12" fmla="*/ 0 h 3456122"/>
              <a:gd name="connsiteX13" fmla="*/ 6389736 w 6389736"/>
              <a:gd name="connsiteY13" fmla="*/ 610582 h 3456122"/>
              <a:gd name="connsiteX14" fmla="*/ 6389736 w 6389736"/>
              <a:gd name="connsiteY14" fmla="*/ 1221163 h 3456122"/>
              <a:gd name="connsiteX15" fmla="*/ 6389736 w 6389736"/>
              <a:gd name="connsiteY15" fmla="*/ 1693500 h 3456122"/>
              <a:gd name="connsiteX16" fmla="*/ 6389736 w 6389736"/>
              <a:gd name="connsiteY16" fmla="*/ 2200398 h 3456122"/>
              <a:gd name="connsiteX17" fmla="*/ 6389736 w 6389736"/>
              <a:gd name="connsiteY17" fmla="*/ 2707296 h 3456122"/>
              <a:gd name="connsiteX18" fmla="*/ 6389736 w 6389736"/>
              <a:gd name="connsiteY18" fmla="*/ 3456122 h 3456122"/>
              <a:gd name="connsiteX19" fmla="*/ 5936646 w 6389736"/>
              <a:gd name="connsiteY19" fmla="*/ 3456122 h 3456122"/>
              <a:gd name="connsiteX20" fmla="*/ 5291863 w 6389736"/>
              <a:gd name="connsiteY20" fmla="*/ 3456122 h 3456122"/>
              <a:gd name="connsiteX21" fmla="*/ 4774875 w 6389736"/>
              <a:gd name="connsiteY21" fmla="*/ 3456122 h 3456122"/>
              <a:gd name="connsiteX22" fmla="*/ 4321785 w 6389736"/>
              <a:gd name="connsiteY22" fmla="*/ 3456122 h 3456122"/>
              <a:gd name="connsiteX23" fmla="*/ 3677003 w 6389736"/>
              <a:gd name="connsiteY23" fmla="*/ 3456122 h 3456122"/>
              <a:gd name="connsiteX24" fmla="*/ 2968323 w 6389736"/>
              <a:gd name="connsiteY24" fmla="*/ 3456122 h 3456122"/>
              <a:gd name="connsiteX25" fmla="*/ 2515232 w 6389736"/>
              <a:gd name="connsiteY25" fmla="*/ 3456122 h 3456122"/>
              <a:gd name="connsiteX26" fmla="*/ 1998245 w 6389736"/>
              <a:gd name="connsiteY26" fmla="*/ 3456122 h 3456122"/>
              <a:gd name="connsiteX27" fmla="*/ 1353462 w 6389736"/>
              <a:gd name="connsiteY27" fmla="*/ 3456122 h 3456122"/>
              <a:gd name="connsiteX28" fmla="*/ 708680 w 6389736"/>
              <a:gd name="connsiteY28" fmla="*/ 3456122 h 3456122"/>
              <a:gd name="connsiteX29" fmla="*/ 0 w 6389736"/>
              <a:gd name="connsiteY29" fmla="*/ 3456122 h 3456122"/>
              <a:gd name="connsiteX30" fmla="*/ 0 w 6389736"/>
              <a:gd name="connsiteY30" fmla="*/ 2914663 h 3456122"/>
              <a:gd name="connsiteX31" fmla="*/ 0 w 6389736"/>
              <a:gd name="connsiteY31" fmla="*/ 2442326 h 3456122"/>
              <a:gd name="connsiteX32" fmla="*/ 0 w 6389736"/>
              <a:gd name="connsiteY32" fmla="*/ 1831745 h 3456122"/>
              <a:gd name="connsiteX33" fmla="*/ 0 w 6389736"/>
              <a:gd name="connsiteY33" fmla="*/ 1290286 h 3456122"/>
              <a:gd name="connsiteX34" fmla="*/ 0 w 6389736"/>
              <a:gd name="connsiteY34" fmla="*/ 679704 h 3456122"/>
              <a:gd name="connsiteX35" fmla="*/ 0 w 6389736"/>
              <a:gd name="connsiteY35"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89736" h="3456122" fill="none" extrusionOk="0">
                <a:moveTo>
                  <a:pt x="0" y="0"/>
                </a:moveTo>
                <a:cubicBezTo>
                  <a:pt x="120813" y="-45154"/>
                  <a:pt x="195619" y="33399"/>
                  <a:pt x="389193" y="0"/>
                </a:cubicBezTo>
                <a:cubicBezTo>
                  <a:pt x="582767" y="-33399"/>
                  <a:pt x="592110" y="45502"/>
                  <a:pt x="778386" y="0"/>
                </a:cubicBezTo>
                <a:cubicBezTo>
                  <a:pt x="964662" y="-45502"/>
                  <a:pt x="1218953" y="34834"/>
                  <a:pt x="1487066" y="0"/>
                </a:cubicBezTo>
                <a:cubicBezTo>
                  <a:pt x="1755179" y="-34834"/>
                  <a:pt x="1793265" y="19584"/>
                  <a:pt x="1940156" y="0"/>
                </a:cubicBezTo>
                <a:cubicBezTo>
                  <a:pt x="2087047" y="-19584"/>
                  <a:pt x="2227230" y="17267"/>
                  <a:pt x="2393247" y="0"/>
                </a:cubicBezTo>
                <a:cubicBezTo>
                  <a:pt x="2559264" y="-17267"/>
                  <a:pt x="2631748" y="4325"/>
                  <a:pt x="2846337" y="0"/>
                </a:cubicBezTo>
                <a:cubicBezTo>
                  <a:pt x="3060926" y="-4325"/>
                  <a:pt x="3181884" y="48649"/>
                  <a:pt x="3299427" y="0"/>
                </a:cubicBezTo>
                <a:cubicBezTo>
                  <a:pt x="3416970" y="-48649"/>
                  <a:pt x="3616526" y="33704"/>
                  <a:pt x="3880312" y="0"/>
                </a:cubicBezTo>
                <a:cubicBezTo>
                  <a:pt x="4144099" y="-33704"/>
                  <a:pt x="4330924" y="63788"/>
                  <a:pt x="4588992" y="0"/>
                </a:cubicBezTo>
                <a:cubicBezTo>
                  <a:pt x="4847060" y="-63788"/>
                  <a:pt x="4816771" y="37166"/>
                  <a:pt x="4978185" y="0"/>
                </a:cubicBezTo>
                <a:cubicBezTo>
                  <a:pt x="5139599" y="-37166"/>
                  <a:pt x="5286111" y="40826"/>
                  <a:pt x="5367378" y="0"/>
                </a:cubicBezTo>
                <a:cubicBezTo>
                  <a:pt x="5448645" y="-40826"/>
                  <a:pt x="5986593" y="22096"/>
                  <a:pt x="6389736" y="0"/>
                </a:cubicBezTo>
                <a:cubicBezTo>
                  <a:pt x="6401066" y="172048"/>
                  <a:pt x="6355840" y="393000"/>
                  <a:pt x="6389736" y="610582"/>
                </a:cubicBezTo>
                <a:cubicBezTo>
                  <a:pt x="6423632" y="828164"/>
                  <a:pt x="6321775" y="1045786"/>
                  <a:pt x="6389736" y="1221163"/>
                </a:cubicBezTo>
                <a:cubicBezTo>
                  <a:pt x="6457697" y="1396540"/>
                  <a:pt x="6379197" y="1488354"/>
                  <a:pt x="6389736" y="1693500"/>
                </a:cubicBezTo>
                <a:cubicBezTo>
                  <a:pt x="6400275" y="1898646"/>
                  <a:pt x="6347821" y="1994208"/>
                  <a:pt x="6389736" y="2200398"/>
                </a:cubicBezTo>
                <a:cubicBezTo>
                  <a:pt x="6431651" y="2406588"/>
                  <a:pt x="6361910" y="2495451"/>
                  <a:pt x="6389736" y="2707296"/>
                </a:cubicBezTo>
                <a:cubicBezTo>
                  <a:pt x="6417562" y="2919141"/>
                  <a:pt x="6355536" y="3246024"/>
                  <a:pt x="6389736" y="3456122"/>
                </a:cubicBezTo>
                <a:cubicBezTo>
                  <a:pt x="6241875" y="3459525"/>
                  <a:pt x="6028090" y="3432633"/>
                  <a:pt x="5936646" y="3456122"/>
                </a:cubicBezTo>
                <a:cubicBezTo>
                  <a:pt x="5845202" y="3479611"/>
                  <a:pt x="5539040" y="3439081"/>
                  <a:pt x="5291863" y="3456122"/>
                </a:cubicBezTo>
                <a:cubicBezTo>
                  <a:pt x="5044686" y="3473163"/>
                  <a:pt x="4944651" y="3456008"/>
                  <a:pt x="4774875" y="3456122"/>
                </a:cubicBezTo>
                <a:cubicBezTo>
                  <a:pt x="4605099" y="3456236"/>
                  <a:pt x="4475185" y="3437961"/>
                  <a:pt x="4321785" y="3456122"/>
                </a:cubicBezTo>
                <a:cubicBezTo>
                  <a:pt x="4168385" y="3474283"/>
                  <a:pt x="3809967" y="3390624"/>
                  <a:pt x="3677003" y="3456122"/>
                </a:cubicBezTo>
                <a:cubicBezTo>
                  <a:pt x="3544039" y="3521620"/>
                  <a:pt x="3168142" y="3381102"/>
                  <a:pt x="2968323" y="3456122"/>
                </a:cubicBezTo>
                <a:cubicBezTo>
                  <a:pt x="2768504" y="3531142"/>
                  <a:pt x="2619438" y="3433867"/>
                  <a:pt x="2515232" y="3456122"/>
                </a:cubicBezTo>
                <a:cubicBezTo>
                  <a:pt x="2411026" y="3478377"/>
                  <a:pt x="2132136" y="3454596"/>
                  <a:pt x="1998245" y="3456122"/>
                </a:cubicBezTo>
                <a:cubicBezTo>
                  <a:pt x="1864354" y="3457648"/>
                  <a:pt x="1640031" y="3406459"/>
                  <a:pt x="1353462" y="3456122"/>
                </a:cubicBezTo>
                <a:cubicBezTo>
                  <a:pt x="1066893" y="3505785"/>
                  <a:pt x="838447" y="3402182"/>
                  <a:pt x="708680" y="3456122"/>
                </a:cubicBezTo>
                <a:cubicBezTo>
                  <a:pt x="578913" y="3510062"/>
                  <a:pt x="237216" y="3398470"/>
                  <a:pt x="0" y="3456122"/>
                </a:cubicBezTo>
                <a:cubicBezTo>
                  <a:pt x="-44334" y="3270136"/>
                  <a:pt x="53809" y="3040201"/>
                  <a:pt x="0" y="2914663"/>
                </a:cubicBezTo>
                <a:cubicBezTo>
                  <a:pt x="-53809" y="2789125"/>
                  <a:pt x="30054" y="2639019"/>
                  <a:pt x="0" y="2442326"/>
                </a:cubicBezTo>
                <a:cubicBezTo>
                  <a:pt x="-30054" y="2245633"/>
                  <a:pt x="49440" y="1995734"/>
                  <a:pt x="0" y="1831745"/>
                </a:cubicBezTo>
                <a:cubicBezTo>
                  <a:pt x="-49440" y="1667756"/>
                  <a:pt x="44510" y="1461352"/>
                  <a:pt x="0" y="1290286"/>
                </a:cubicBezTo>
                <a:cubicBezTo>
                  <a:pt x="-44510" y="1119220"/>
                  <a:pt x="1663" y="976703"/>
                  <a:pt x="0" y="679704"/>
                </a:cubicBezTo>
                <a:cubicBezTo>
                  <a:pt x="-1663" y="382705"/>
                  <a:pt x="37206" y="173328"/>
                  <a:pt x="0" y="0"/>
                </a:cubicBezTo>
                <a:close/>
              </a:path>
              <a:path w="6389736" h="3456122"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390358" y="174597"/>
                  <a:pt x="6353850" y="356266"/>
                  <a:pt x="6389736" y="506898"/>
                </a:cubicBezTo>
                <a:cubicBezTo>
                  <a:pt x="6425622" y="657530"/>
                  <a:pt x="6364441" y="937961"/>
                  <a:pt x="6389736" y="1117479"/>
                </a:cubicBezTo>
                <a:cubicBezTo>
                  <a:pt x="6415031" y="1296997"/>
                  <a:pt x="6339007" y="1560999"/>
                  <a:pt x="6389736" y="1762622"/>
                </a:cubicBezTo>
                <a:cubicBezTo>
                  <a:pt x="6440465" y="1964245"/>
                  <a:pt x="6361939" y="2014322"/>
                  <a:pt x="6389736" y="2234959"/>
                </a:cubicBezTo>
                <a:cubicBezTo>
                  <a:pt x="6417533" y="2455596"/>
                  <a:pt x="6346445" y="2612788"/>
                  <a:pt x="6389736" y="2707296"/>
                </a:cubicBezTo>
                <a:cubicBezTo>
                  <a:pt x="6433027" y="2801804"/>
                  <a:pt x="6307261" y="3300918"/>
                  <a:pt x="6389736" y="3456122"/>
                </a:cubicBezTo>
                <a:cubicBezTo>
                  <a:pt x="6197082" y="3470272"/>
                  <a:pt x="5908022" y="3408660"/>
                  <a:pt x="5744954" y="3456122"/>
                </a:cubicBezTo>
                <a:cubicBezTo>
                  <a:pt x="5581886" y="3503584"/>
                  <a:pt x="5370626" y="3401020"/>
                  <a:pt x="5164068" y="3456122"/>
                </a:cubicBezTo>
                <a:cubicBezTo>
                  <a:pt x="4957510" y="3511224"/>
                  <a:pt x="4939489" y="3451739"/>
                  <a:pt x="4774875" y="3456122"/>
                </a:cubicBezTo>
                <a:cubicBezTo>
                  <a:pt x="4610261" y="3460505"/>
                  <a:pt x="4421099" y="3418295"/>
                  <a:pt x="4257888" y="3456122"/>
                </a:cubicBezTo>
                <a:cubicBezTo>
                  <a:pt x="4094677" y="3493949"/>
                  <a:pt x="3835725" y="3431181"/>
                  <a:pt x="3677003" y="3456122"/>
                </a:cubicBezTo>
                <a:cubicBezTo>
                  <a:pt x="3518282" y="3481063"/>
                  <a:pt x="3121829" y="3400790"/>
                  <a:pt x="2968323" y="3456122"/>
                </a:cubicBezTo>
                <a:cubicBezTo>
                  <a:pt x="2814817" y="3511454"/>
                  <a:pt x="2540939" y="3449783"/>
                  <a:pt x="2323540" y="3456122"/>
                </a:cubicBezTo>
                <a:cubicBezTo>
                  <a:pt x="2106141" y="3462461"/>
                  <a:pt x="1898828" y="3398425"/>
                  <a:pt x="1742655" y="3456122"/>
                </a:cubicBezTo>
                <a:cubicBezTo>
                  <a:pt x="1586483" y="3513819"/>
                  <a:pt x="1346966" y="3404764"/>
                  <a:pt x="1161770" y="3456122"/>
                </a:cubicBezTo>
                <a:cubicBezTo>
                  <a:pt x="976575" y="3507480"/>
                  <a:pt x="781997" y="3403427"/>
                  <a:pt x="580885" y="3456122"/>
                </a:cubicBezTo>
                <a:cubicBezTo>
                  <a:pt x="379774" y="3508817"/>
                  <a:pt x="218370" y="3394141"/>
                  <a:pt x="0" y="3456122"/>
                </a:cubicBezTo>
                <a:cubicBezTo>
                  <a:pt x="-46606" y="3277419"/>
                  <a:pt x="18929" y="3137941"/>
                  <a:pt x="0" y="2949224"/>
                </a:cubicBezTo>
                <a:cubicBezTo>
                  <a:pt x="-18929" y="2760507"/>
                  <a:pt x="26451" y="2498882"/>
                  <a:pt x="0" y="2373204"/>
                </a:cubicBezTo>
                <a:cubicBezTo>
                  <a:pt x="-26451" y="2247526"/>
                  <a:pt x="2383" y="2100532"/>
                  <a:pt x="0" y="1900867"/>
                </a:cubicBezTo>
                <a:cubicBezTo>
                  <a:pt x="-2383" y="1701202"/>
                  <a:pt x="13623" y="1587032"/>
                  <a:pt x="0" y="1359408"/>
                </a:cubicBezTo>
                <a:cubicBezTo>
                  <a:pt x="-13623" y="1131784"/>
                  <a:pt x="13698" y="1101437"/>
                  <a:pt x="0" y="887071"/>
                </a:cubicBezTo>
                <a:cubicBezTo>
                  <a:pt x="-13698" y="672705"/>
                  <a:pt x="59512" y="2707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7540639" y="3411866"/>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9" name="TextBox 8">
            <a:extLst>
              <a:ext uri="{FF2B5EF4-FFF2-40B4-BE49-F238E27FC236}">
                <a16:creationId xmlns:a16="http://schemas.microsoft.com/office/drawing/2014/main" id="{476B3A0A-3C15-537F-8869-5BD4C53FAA13}"/>
              </a:ext>
            </a:extLst>
          </p:cNvPr>
          <p:cNvSpPr txBox="1"/>
          <p:nvPr/>
        </p:nvSpPr>
        <p:spPr>
          <a:xfrm>
            <a:off x="7587801" y="4414495"/>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11" name="TextBox 10">
            <a:extLst>
              <a:ext uri="{FF2B5EF4-FFF2-40B4-BE49-F238E27FC236}">
                <a16:creationId xmlns:a16="http://schemas.microsoft.com/office/drawing/2014/main" id="{286344C5-94AC-502A-DBAE-D22FCD95D299}"/>
              </a:ext>
            </a:extLst>
          </p:cNvPr>
          <p:cNvSpPr txBox="1"/>
          <p:nvPr/>
        </p:nvSpPr>
        <p:spPr>
          <a:xfrm>
            <a:off x="7562532" y="5395967"/>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sp>
        <p:nvSpPr>
          <p:cNvPr id="13" name="TextBox 12">
            <a:extLst>
              <a:ext uri="{FF2B5EF4-FFF2-40B4-BE49-F238E27FC236}">
                <a16:creationId xmlns:a16="http://schemas.microsoft.com/office/drawing/2014/main" id="{FE41114F-66AE-9DC3-AC97-8793B6B5157B}"/>
              </a:ext>
            </a:extLst>
          </p:cNvPr>
          <p:cNvSpPr txBox="1"/>
          <p:nvPr/>
        </p:nvSpPr>
        <p:spPr>
          <a:xfrm>
            <a:off x="7587801" y="6016742"/>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131736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74926" y="3232733"/>
            <a:ext cx="4327844" cy="3456122"/>
          </a:xfrm>
          <a:custGeom>
            <a:avLst/>
            <a:gdLst>
              <a:gd name="connsiteX0" fmla="*/ 0 w 4327844"/>
              <a:gd name="connsiteY0" fmla="*/ 0 h 3456122"/>
              <a:gd name="connsiteX1" fmla="*/ 540981 w 4327844"/>
              <a:gd name="connsiteY1" fmla="*/ 0 h 3456122"/>
              <a:gd name="connsiteX2" fmla="*/ 1125239 w 4327844"/>
              <a:gd name="connsiteY2" fmla="*/ 0 h 3456122"/>
              <a:gd name="connsiteX3" fmla="*/ 1622942 w 4327844"/>
              <a:gd name="connsiteY3" fmla="*/ 0 h 3456122"/>
              <a:gd name="connsiteX4" fmla="*/ 2034087 w 4327844"/>
              <a:gd name="connsiteY4" fmla="*/ 0 h 3456122"/>
              <a:gd name="connsiteX5" fmla="*/ 2618346 w 4327844"/>
              <a:gd name="connsiteY5" fmla="*/ 0 h 3456122"/>
              <a:gd name="connsiteX6" fmla="*/ 3029491 w 4327844"/>
              <a:gd name="connsiteY6" fmla="*/ 0 h 3456122"/>
              <a:gd name="connsiteX7" fmla="*/ 3483914 w 4327844"/>
              <a:gd name="connsiteY7" fmla="*/ 0 h 3456122"/>
              <a:gd name="connsiteX8" fmla="*/ 4327844 w 4327844"/>
              <a:gd name="connsiteY8" fmla="*/ 0 h 3456122"/>
              <a:gd name="connsiteX9" fmla="*/ 4327844 w 4327844"/>
              <a:gd name="connsiteY9" fmla="*/ 472337 h 3456122"/>
              <a:gd name="connsiteX10" fmla="*/ 4327844 w 4327844"/>
              <a:gd name="connsiteY10" fmla="*/ 1117479 h 3456122"/>
              <a:gd name="connsiteX11" fmla="*/ 4327844 w 4327844"/>
              <a:gd name="connsiteY11" fmla="*/ 1762622 h 3456122"/>
              <a:gd name="connsiteX12" fmla="*/ 4327844 w 4327844"/>
              <a:gd name="connsiteY12" fmla="*/ 2338643 h 3456122"/>
              <a:gd name="connsiteX13" fmla="*/ 4327844 w 4327844"/>
              <a:gd name="connsiteY13" fmla="*/ 2914663 h 3456122"/>
              <a:gd name="connsiteX14" fmla="*/ 4327844 w 4327844"/>
              <a:gd name="connsiteY14" fmla="*/ 3456122 h 3456122"/>
              <a:gd name="connsiteX15" fmla="*/ 3830142 w 4327844"/>
              <a:gd name="connsiteY15" fmla="*/ 3456122 h 3456122"/>
              <a:gd name="connsiteX16" fmla="*/ 3375718 w 4327844"/>
              <a:gd name="connsiteY16" fmla="*/ 3456122 h 3456122"/>
              <a:gd name="connsiteX17" fmla="*/ 2748181 w 4327844"/>
              <a:gd name="connsiteY17" fmla="*/ 3456122 h 3456122"/>
              <a:gd name="connsiteX18" fmla="*/ 2250479 w 4327844"/>
              <a:gd name="connsiteY18" fmla="*/ 3456122 h 3456122"/>
              <a:gd name="connsiteX19" fmla="*/ 1839334 w 4327844"/>
              <a:gd name="connsiteY19" fmla="*/ 3456122 h 3456122"/>
              <a:gd name="connsiteX20" fmla="*/ 1428189 w 4327844"/>
              <a:gd name="connsiteY20" fmla="*/ 3456122 h 3456122"/>
              <a:gd name="connsiteX21" fmla="*/ 800651 w 4327844"/>
              <a:gd name="connsiteY21" fmla="*/ 3456122 h 3456122"/>
              <a:gd name="connsiteX22" fmla="*/ 0 w 4327844"/>
              <a:gd name="connsiteY22" fmla="*/ 3456122 h 3456122"/>
              <a:gd name="connsiteX23" fmla="*/ 0 w 4327844"/>
              <a:gd name="connsiteY23" fmla="*/ 2949224 h 3456122"/>
              <a:gd name="connsiteX24" fmla="*/ 0 w 4327844"/>
              <a:gd name="connsiteY24" fmla="*/ 2304081 h 3456122"/>
              <a:gd name="connsiteX25" fmla="*/ 0 w 4327844"/>
              <a:gd name="connsiteY25" fmla="*/ 1728061 h 3456122"/>
              <a:gd name="connsiteX26" fmla="*/ 0 w 4327844"/>
              <a:gd name="connsiteY26" fmla="*/ 1117479 h 3456122"/>
              <a:gd name="connsiteX27" fmla="*/ 0 w 4327844"/>
              <a:gd name="connsiteY27"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27844" h="3456122" fill="none" extrusionOk="0">
                <a:moveTo>
                  <a:pt x="0" y="0"/>
                </a:moveTo>
                <a:cubicBezTo>
                  <a:pt x="122917" y="-48237"/>
                  <a:pt x="356334" y="29770"/>
                  <a:pt x="540981" y="0"/>
                </a:cubicBezTo>
                <a:cubicBezTo>
                  <a:pt x="725628" y="-29770"/>
                  <a:pt x="959843" y="56200"/>
                  <a:pt x="1125239" y="0"/>
                </a:cubicBezTo>
                <a:cubicBezTo>
                  <a:pt x="1290635" y="-56200"/>
                  <a:pt x="1409257" y="19206"/>
                  <a:pt x="1622942" y="0"/>
                </a:cubicBezTo>
                <a:cubicBezTo>
                  <a:pt x="1836627" y="-19206"/>
                  <a:pt x="1918679" y="45596"/>
                  <a:pt x="2034087" y="0"/>
                </a:cubicBezTo>
                <a:cubicBezTo>
                  <a:pt x="2149496" y="-45596"/>
                  <a:pt x="2394003" y="6950"/>
                  <a:pt x="2618346" y="0"/>
                </a:cubicBezTo>
                <a:cubicBezTo>
                  <a:pt x="2842689" y="-6950"/>
                  <a:pt x="2912975" y="30290"/>
                  <a:pt x="3029491" y="0"/>
                </a:cubicBezTo>
                <a:cubicBezTo>
                  <a:pt x="3146007" y="-30290"/>
                  <a:pt x="3280756" y="41325"/>
                  <a:pt x="3483914" y="0"/>
                </a:cubicBezTo>
                <a:cubicBezTo>
                  <a:pt x="3687072" y="-41325"/>
                  <a:pt x="3960410" y="61379"/>
                  <a:pt x="4327844" y="0"/>
                </a:cubicBezTo>
                <a:cubicBezTo>
                  <a:pt x="4329075" y="171373"/>
                  <a:pt x="4283534" y="259946"/>
                  <a:pt x="4327844" y="472337"/>
                </a:cubicBezTo>
                <a:cubicBezTo>
                  <a:pt x="4372154" y="684728"/>
                  <a:pt x="4275125" y="828480"/>
                  <a:pt x="4327844" y="1117479"/>
                </a:cubicBezTo>
                <a:cubicBezTo>
                  <a:pt x="4380563" y="1406478"/>
                  <a:pt x="4305338" y="1597273"/>
                  <a:pt x="4327844" y="1762622"/>
                </a:cubicBezTo>
                <a:cubicBezTo>
                  <a:pt x="4350350" y="1927971"/>
                  <a:pt x="4297379" y="2151197"/>
                  <a:pt x="4327844" y="2338643"/>
                </a:cubicBezTo>
                <a:cubicBezTo>
                  <a:pt x="4358309" y="2526089"/>
                  <a:pt x="4298900" y="2696889"/>
                  <a:pt x="4327844" y="2914663"/>
                </a:cubicBezTo>
                <a:cubicBezTo>
                  <a:pt x="4356788" y="3132437"/>
                  <a:pt x="4324429" y="3233046"/>
                  <a:pt x="4327844" y="3456122"/>
                </a:cubicBezTo>
                <a:cubicBezTo>
                  <a:pt x="4208563" y="3475571"/>
                  <a:pt x="4056214" y="3414041"/>
                  <a:pt x="3830142" y="3456122"/>
                </a:cubicBezTo>
                <a:cubicBezTo>
                  <a:pt x="3604070" y="3498203"/>
                  <a:pt x="3562626" y="3416490"/>
                  <a:pt x="3375718" y="3456122"/>
                </a:cubicBezTo>
                <a:cubicBezTo>
                  <a:pt x="3188810" y="3495754"/>
                  <a:pt x="2906661" y="3432165"/>
                  <a:pt x="2748181" y="3456122"/>
                </a:cubicBezTo>
                <a:cubicBezTo>
                  <a:pt x="2589701" y="3480079"/>
                  <a:pt x="2380266" y="3428564"/>
                  <a:pt x="2250479" y="3456122"/>
                </a:cubicBezTo>
                <a:cubicBezTo>
                  <a:pt x="2120692" y="3483680"/>
                  <a:pt x="2031094" y="3412498"/>
                  <a:pt x="1839334" y="3456122"/>
                </a:cubicBezTo>
                <a:cubicBezTo>
                  <a:pt x="1647575" y="3499746"/>
                  <a:pt x="1564640" y="3438254"/>
                  <a:pt x="1428189" y="3456122"/>
                </a:cubicBezTo>
                <a:cubicBezTo>
                  <a:pt x="1291738" y="3473990"/>
                  <a:pt x="1058446" y="3390986"/>
                  <a:pt x="800651" y="3456122"/>
                </a:cubicBezTo>
                <a:cubicBezTo>
                  <a:pt x="542856" y="3521258"/>
                  <a:pt x="376606" y="3436824"/>
                  <a:pt x="0" y="3456122"/>
                </a:cubicBezTo>
                <a:cubicBezTo>
                  <a:pt x="-39993" y="3220615"/>
                  <a:pt x="26152" y="3092823"/>
                  <a:pt x="0" y="2949224"/>
                </a:cubicBezTo>
                <a:cubicBezTo>
                  <a:pt x="-26152" y="2805625"/>
                  <a:pt x="65401" y="2463887"/>
                  <a:pt x="0" y="2304081"/>
                </a:cubicBezTo>
                <a:cubicBezTo>
                  <a:pt x="-65401" y="2144275"/>
                  <a:pt x="26726" y="1851646"/>
                  <a:pt x="0" y="1728061"/>
                </a:cubicBezTo>
                <a:cubicBezTo>
                  <a:pt x="-26726" y="1604476"/>
                  <a:pt x="5741" y="1289872"/>
                  <a:pt x="0" y="1117479"/>
                </a:cubicBezTo>
                <a:cubicBezTo>
                  <a:pt x="-5741" y="945086"/>
                  <a:pt x="11040" y="477864"/>
                  <a:pt x="0" y="0"/>
                </a:cubicBezTo>
                <a:close/>
              </a:path>
              <a:path w="4327844" h="3456122" stroke="0" extrusionOk="0">
                <a:moveTo>
                  <a:pt x="0" y="0"/>
                </a:moveTo>
                <a:cubicBezTo>
                  <a:pt x="165230" y="-483"/>
                  <a:pt x="319891" y="33440"/>
                  <a:pt x="454424" y="0"/>
                </a:cubicBezTo>
                <a:cubicBezTo>
                  <a:pt x="588957" y="-33440"/>
                  <a:pt x="810137" y="33969"/>
                  <a:pt x="1038683" y="0"/>
                </a:cubicBezTo>
                <a:cubicBezTo>
                  <a:pt x="1267229" y="-33969"/>
                  <a:pt x="1436958" y="65289"/>
                  <a:pt x="1622942" y="0"/>
                </a:cubicBezTo>
                <a:cubicBezTo>
                  <a:pt x="1808926" y="-65289"/>
                  <a:pt x="1944604" y="16924"/>
                  <a:pt x="2034087" y="0"/>
                </a:cubicBezTo>
                <a:cubicBezTo>
                  <a:pt x="2123571" y="-16924"/>
                  <a:pt x="2328736" y="28249"/>
                  <a:pt x="2488510" y="0"/>
                </a:cubicBezTo>
                <a:cubicBezTo>
                  <a:pt x="2648284" y="-28249"/>
                  <a:pt x="2809058" y="47760"/>
                  <a:pt x="2899655" y="0"/>
                </a:cubicBezTo>
                <a:cubicBezTo>
                  <a:pt x="2990252" y="-47760"/>
                  <a:pt x="3267804" y="16103"/>
                  <a:pt x="3483914" y="0"/>
                </a:cubicBezTo>
                <a:cubicBezTo>
                  <a:pt x="3700024" y="-16103"/>
                  <a:pt x="4100542" y="69950"/>
                  <a:pt x="4327844" y="0"/>
                </a:cubicBezTo>
                <a:cubicBezTo>
                  <a:pt x="4386015" y="180816"/>
                  <a:pt x="4278350" y="498370"/>
                  <a:pt x="4327844" y="645143"/>
                </a:cubicBezTo>
                <a:cubicBezTo>
                  <a:pt x="4377338" y="791916"/>
                  <a:pt x="4282995" y="951058"/>
                  <a:pt x="4327844" y="1117479"/>
                </a:cubicBezTo>
                <a:cubicBezTo>
                  <a:pt x="4372693" y="1283900"/>
                  <a:pt x="4307440" y="1489651"/>
                  <a:pt x="4327844" y="1624377"/>
                </a:cubicBezTo>
                <a:cubicBezTo>
                  <a:pt x="4348248" y="1759103"/>
                  <a:pt x="4298539" y="2092228"/>
                  <a:pt x="4327844" y="2234959"/>
                </a:cubicBezTo>
                <a:cubicBezTo>
                  <a:pt x="4357149" y="2377690"/>
                  <a:pt x="4296303" y="2548731"/>
                  <a:pt x="4327844" y="2776418"/>
                </a:cubicBezTo>
                <a:cubicBezTo>
                  <a:pt x="4359385" y="3004105"/>
                  <a:pt x="4316633" y="3297000"/>
                  <a:pt x="4327844" y="3456122"/>
                </a:cubicBezTo>
                <a:cubicBezTo>
                  <a:pt x="4141721" y="3492864"/>
                  <a:pt x="3845242" y="3428555"/>
                  <a:pt x="3700307" y="3456122"/>
                </a:cubicBezTo>
                <a:cubicBezTo>
                  <a:pt x="3555372" y="3483689"/>
                  <a:pt x="3377327" y="3421028"/>
                  <a:pt x="3289161" y="3456122"/>
                </a:cubicBezTo>
                <a:cubicBezTo>
                  <a:pt x="3200995" y="3491216"/>
                  <a:pt x="2899020" y="3389210"/>
                  <a:pt x="2704903" y="3456122"/>
                </a:cubicBezTo>
                <a:cubicBezTo>
                  <a:pt x="2510786" y="3523034"/>
                  <a:pt x="2422801" y="3443708"/>
                  <a:pt x="2293757" y="3456122"/>
                </a:cubicBezTo>
                <a:cubicBezTo>
                  <a:pt x="2164713" y="3468536"/>
                  <a:pt x="1911887" y="3443250"/>
                  <a:pt x="1752777" y="3456122"/>
                </a:cubicBezTo>
                <a:cubicBezTo>
                  <a:pt x="1593667" y="3468994"/>
                  <a:pt x="1321848" y="3399440"/>
                  <a:pt x="1211796" y="3456122"/>
                </a:cubicBezTo>
                <a:cubicBezTo>
                  <a:pt x="1101744" y="3512804"/>
                  <a:pt x="921352" y="3421670"/>
                  <a:pt x="800651" y="3456122"/>
                </a:cubicBezTo>
                <a:cubicBezTo>
                  <a:pt x="679950" y="3490574"/>
                  <a:pt x="220918" y="3371099"/>
                  <a:pt x="0" y="3456122"/>
                </a:cubicBezTo>
                <a:cubicBezTo>
                  <a:pt x="-16621" y="3174821"/>
                  <a:pt x="56716" y="3126541"/>
                  <a:pt x="0" y="2880102"/>
                </a:cubicBezTo>
                <a:cubicBezTo>
                  <a:pt x="-56716" y="2633663"/>
                  <a:pt x="41563" y="2615042"/>
                  <a:pt x="0" y="2373204"/>
                </a:cubicBezTo>
                <a:cubicBezTo>
                  <a:pt x="-41563" y="2131366"/>
                  <a:pt x="31384" y="2019369"/>
                  <a:pt x="0" y="1762622"/>
                </a:cubicBezTo>
                <a:cubicBezTo>
                  <a:pt x="-31384" y="1505875"/>
                  <a:pt x="50607" y="1348083"/>
                  <a:pt x="0" y="1117479"/>
                </a:cubicBezTo>
                <a:cubicBezTo>
                  <a:pt x="-50607" y="886875"/>
                  <a:pt x="63917" y="740348"/>
                  <a:pt x="0" y="541459"/>
                </a:cubicBezTo>
                <a:cubicBezTo>
                  <a:pt x="-63917" y="342570"/>
                  <a:pt x="33776" y="1095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6807402" y="3388372"/>
            <a:ext cx="2014401" cy="646331"/>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Corbel"/>
              </a:rPr>
              <a:t>DER Inverter Reactive Power</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9" name="TextBox 8">
            <a:extLst>
              <a:ext uri="{FF2B5EF4-FFF2-40B4-BE49-F238E27FC236}">
                <a16:creationId xmlns:a16="http://schemas.microsoft.com/office/drawing/2014/main" id="{476B3A0A-3C15-537F-8869-5BD4C53FAA13}"/>
              </a:ext>
            </a:extLst>
          </p:cNvPr>
          <p:cNvSpPr txBox="1"/>
          <p:nvPr/>
        </p:nvSpPr>
        <p:spPr>
          <a:xfrm>
            <a:off x="6734816" y="6058217"/>
            <a:ext cx="2304233"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Nodal Voltage Limits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743852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4222" y="3258155"/>
            <a:ext cx="6389736" cy="1633516"/>
          </a:xfrm>
          <a:custGeom>
            <a:avLst/>
            <a:gdLst>
              <a:gd name="connsiteX0" fmla="*/ 0 w 6389736"/>
              <a:gd name="connsiteY0" fmla="*/ 0 h 1633516"/>
              <a:gd name="connsiteX1" fmla="*/ 708680 w 6389736"/>
              <a:gd name="connsiteY1" fmla="*/ 0 h 1633516"/>
              <a:gd name="connsiteX2" fmla="*/ 1225668 w 6389736"/>
              <a:gd name="connsiteY2" fmla="*/ 0 h 1633516"/>
              <a:gd name="connsiteX3" fmla="*/ 1614861 w 6389736"/>
              <a:gd name="connsiteY3" fmla="*/ 0 h 1633516"/>
              <a:gd name="connsiteX4" fmla="*/ 2259643 w 6389736"/>
              <a:gd name="connsiteY4" fmla="*/ 0 h 1633516"/>
              <a:gd name="connsiteX5" fmla="*/ 2648836 w 6389736"/>
              <a:gd name="connsiteY5" fmla="*/ 0 h 1633516"/>
              <a:gd name="connsiteX6" fmla="*/ 3101926 w 6389736"/>
              <a:gd name="connsiteY6" fmla="*/ 0 h 1633516"/>
              <a:gd name="connsiteX7" fmla="*/ 3746709 w 6389736"/>
              <a:gd name="connsiteY7" fmla="*/ 0 h 1633516"/>
              <a:gd name="connsiteX8" fmla="*/ 4135902 w 6389736"/>
              <a:gd name="connsiteY8" fmla="*/ 0 h 1633516"/>
              <a:gd name="connsiteX9" fmla="*/ 4844582 w 6389736"/>
              <a:gd name="connsiteY9" fmla="*/ 0 h 1633516"/>
              <a:gd name="connsiteX10" fmla="*/ 5297672 w 6389736"/>
              <a:gd name="connsiteY10" fmla="*/ 0 h 1633516"/>
              <a:gd name="connsiteX11" fmla="*/ 5750762 w 6389736"/>
              <a:gd name="connsiteY11" fmla="*/ 0 h 1633516"/>
              <a:gd name="connsiteX12" fmla="*/ 6389736 w 6389736"/>
              <a:gd name="connsiteY12" fmla="*/ 0 h 1633516"/>
              <a:gd name="connsiteX13" fmla="*/ 6389736 w 6389736"/>
              <a:gd name="connsiteY13" fmla="*/ 511835 h 1633516"/>
              <a:gd name="connsiteX14" fmla="*/ 6389736 w 6389736"/>
              <a:gd name="connsiteY14" fmla="*/ 1040005 h 1633516"/>
              <a:gd name="connsiteX15" fmla="*/ 6389736 w 6389736"/>
              <a:gd name="connsiteY15" fmla="*/ 1633516 h 1633516"/>
              <a:gd name="connsiteX16" fmla="*/ 5744954 w 6389736"/>
              <a:gd name="connsiteY16" fmla="*/ 1633516 h 1633516"/>
              <a:gd name="connsiteX17" fmla="*/ 5227966 w 6389736"/>
              <a:gd name="connsiteY17" fmla="*/ 1633516 h 1633516"/>
              <a:gd name="connsiteX18" fmla="*/ 4838773 w 6389736"/>
              <a:gd name="connsiteY18" fmla="*/ 1633516 h 1633516"/>
              <a:gd name="connsiteX19" fmla="*/ 4449580 w 6389736"/>
              <a:gd name="connsiteY19" fmla="*/ 1633516 h 1633516"/>
              <a:gd name="connsiteX20" fmla="*/ 3740900 w 6389736"/>
              <a:gd name="connsiteY20" fmla="*/ 1633516 h 1633516"/>
              <a:gd name="connsiteX21" fmla="*/ 3223912 w 6389736"/>
              <a:gd name="connsiteY21" fmla="*/ 1633516 h 1633516"/>
              <a:gd name="connsiteX22" fmla="*/ 2770822 w 6389736"/>
              <a:gd name="connsiteY22" fmla="*/ 1633516 h 1633516"/>
              <a:gd name="connsiteX23" fmla="*/ 2062142 w 6389736"/>
              <a:gd name="connsiteY23" fmla="*/ 1633516 h 1633516"/>
              <a:gd name="connsiteX24" fmla="*/ 1672949 w 6389736"/>
              <a:gd name="connsiteY24" fmla="*/ 1633516 h 1633516"/>
              <a:gd name="connsiteX25" fmla="*/ 1028167 w 6389736"/>
              <a:gd name="connsiteY25" fmla="*/ 1633516 h 1633516"/>
              <a:gd name="connsiteX26" fmla="*/ 0 w 6389736"/>
              <a:gd name="connsiteY26" fmla="*/ 1633516 h 1633516"/>
              <a:gd name="connsiteX27" fmla="*/ 0 w 6389736"/>
              <a:gd name="connsiteY27" fmla="*/ 1105346 h 1633516"/>
              <a:gd name="connsiteX28" fmla="*/ 0 w 6389736"/>
              <a:gd name="connsiteY28" fmla="*/ 528170 h 1633516"/>
              <a:gd name="connsiteX29" fmla="*/ 0 w 6389736"/>
              <a:gd name="connsiteY29" fmla="*/ 0 h 163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36" h="1633516" fill="none" extrusionOk="0">
                <a:moveTo>
                  <a:pt x="0" y="0"/>
                </a:moveTo>
                <a:cubicBezTo>
                  <a:pt x="300444" y="-16329"/>
                  <a:pt x="504681" y="69078"/>
                  <a:pt x="708680" y="0"/>
                </a:cubicBezTo>
                <a:cubicBezTo>
                  <a:pt x="912679" y="-69078"/>
                  <a:pt x="978992" y="10120"/>
                  <a:pt x="1225668" y="0"/>
                </a:cubicBezTo>
                <a:cubicBezTo>
                  <a:pt x="1472344" y="-10120"/>
                  <a:pt x="1490516" y="25207"/>
                  <a:pt x="1614861" y="0"/>
                </a:cubicBezTo>
                <a:cubicBezTo>
                  <a:pt x="1739206" y="-25207"/>
                  <a:pt x="2071860" y="39400"/>
                  <a:pt x="2259643" y="0"/>
                </a:cubicBezTo>
                <a:cubicBezTo>
                  <a:pt x="2447426" y="-39400"/>
                  <a:pt x="2530090" y="26336"/>
                  <a:pt x="2648836" y="0"/>
                </a:cubicBezTo>
                <a:cubicBezTo>
                  <a:pt x="2767582" y="-26336"/>
                  <a:pt x="2954409" y="26839"/>
                  <a:pt x="3101926" y="0"/>
                </a:cubicBezTo>
                <a:cubicBezTo>
                  <a:pt x="3249443" y="-26839"/>
                  <a:pt x="3490028" y="77220"/>
                  <a:pt x="3746709" y="0"/>
                </a:cubicBezTo>
                <a:cubicBezTo>
                  <a:pt x="4003390" y="-77220"/>
                  <a:pt x="3949626" y="45502"/>
                  <a:pt x="4135902" y="0"/>
                </a:cubicBezTo>
                <a:cubicBezTo>
                  <a:pt x="4322178" y="-45502"/>
                  <a:pt x="4576469" y="34834"/>
                  <a:pt x="4844582" y="0"/>
                </a:cubicBezTo>
                <a:cubicBezTo>
                  <a:pt x="5112695" y="-34834"/>
                  <a:pt x="5150781" y="19584"/>
                  <a:pt x="5297672" y="0"/>
                </a:cubicBezTo>
                <a:cubicBezTo>
                  <a:pt x="5444563" y="-19584"/>
                  <a:pt x="5592751" y="21963"/>
                  <a:pt x="5750762" y="0"/>
                </a:cubicBezTo>
                <a:cubicBezTo>
                  <a:pt x="5908773" y="-21963"/>
                  <a:pt x="6168055" y="66539"/>
                  <a:pt x="6389736" y="0"/>
                </a:cubicBezTo>
                <a:cubicBezTo>
                  <a:pt x="6423319" y="218589"/>
                  <a:pt x="6375779" y="327763"/>
                  <a:pt x="6389736" y="511835"/>
                </a:cubicBezTo>
                <a:cubicBezTo>
                  <a:pt x="6403693" y="695908"/>
                  <a:pt x="6368588" y="831687"/>
                  <a:pt x="6389736" y="1040005"/>
                </a:cubicBezTo>
                <a:cubicBezTo>
                  <a:pt x="6410884" y="1248323"/>
                  <a:pt x="6389235" y="1420433"/>
                  <a:pt x="6389736" y="1633516"/>
                </a:cubicBezTo>
                <a:cubicBezTo>
                  <a:pt x="6183885" y="1659210"/>
                  <a:pt x="5942147" y="1592236"/>
                  <a:pt x="5744954" y="1633516"/>
                </a:cubicBezTo>
                <a:cubicBezTo>
                  <a:pt x="5547761" y="1674796"/>
                  <a:pt x="5334534" y="1601338"/>
                  <a:pt x="5227966" y="1633516"/>
                </a:cubicBezTo>
                <a:cubicBezTo>
                  <a:pt x="5121398" y="1665694"/>
                  <a:pt x="5021931" y="1627092"/>
                  <a:pt x="4838773" y="1633516"/>
                </a:cubicBezTo>
                <a:cubicBezTo>
                  <a:pt x="4655615" y="1639940"/>
                  <a:pt x="4607002" y="1592974"/>
                  <a:pt x="4449580" y="1633516"/>
                </a:cubicBezTo>
                <a:cubicBezTo>
                  <a:pt x="4292158" y="1674058"/>
                  <a:pt x="3909777" y="1603720"/>
                  <a:pt x="3740900" y="1633516"/>
                </a:cubicBezTo>
                <a:cubicBezTo>
                  <a:pt x="3572023" y="1663312"/>
                  <a:pt x="3463972" y="1630722"/>
                  <a:pt x="3223912" y="1633516"/>
                </a:cubicBezTo>
                <a:cubicBezTo>
                  <a:pt x="2983852" y="1636310"/>
                  <a:pt x="2929822" y="1579605"/>
                  <a:pt x="2770822" y="1633516"/>
                </a:cubicBezTo>
                <a:cubicBezTo>
                  <a:pt x="2611822" y="1687427"/>
                  <a:pt x="2387237" y="1575995"/>
                  <a:pt x="2062142" y="1633516"/>
                </a:cubicBezTo>
                <a:cubicBezTo>
                  <a:pt x="1737047" y="1691037"/>
                  <a:pt x="1757562" y="1610191"/>
                  <a:pt x="1672949" y="1633516"/>
                </a:cubicBezTo>
                <a:cubicBezTo>
                  <a:pt x="1588336" y="1656841"/>
                  <a:pt x="1196665" y="1564346"/>
                  <a:pt x="1028167" y="1633516"/>
                </a:cubicBezTo>
                <a:cubicBezTo>
                  <a:pt x="859669" y="1702686"/>
                  <a:pt x="410683" y="1614146"/>
                  <a:pt x="0" y="1633516"/>
                </a:cubicBezTo>
                <a:cubicBezTo>
                  <a:pt x="-38568" y="1453020"/>
                  <a:pt x="31566" y="1310862"/>
                  <a:pt x="0" y="1105346"/>
                </a:cubicBezTo>
                <a:cubicBezTo>
                  <a:pt x="-31566" y="899830"/>
                  <a:pt x="9046" y="779223"/>
                  <a:pt x="0" y="528170"/>
                </a:cubicBezTo>
                <a:cubicBezTo>
                  <a:pt x="-9046" y="277117"/>
                  <a:pt x="50481" y="148624"/>
                  <a:pt x="0" y="0"/>
                </a:cubicBezTo>
                <a:close/>
              </a:path>
              <a:path w="6389736" h="1633516"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404016" y="150162"/>
                  <a:pt x="6330371" y="340974"/>
                  <a:pt x="6389736" y="511835"/>
                </a:cubicBezTo>
                <a:cubicBezTo>
                  <a:pt x="6449101" y="682697"/>
                  <a:pt x="6380888" y="874569"/>
                  <a:pt x="6389736" y="1072676"/>
                </a:cubicBezTo>
                <a:cubicBezTo>
                  <a:pt x="6398584" y="1270783"/>
                  <a:pt x="6377892" y="1493799"/>
                  <a:pt x="6389736" y="1633516"/>
                </a:cubicBezTo>
                <a:cubicBezTo>
                  <a:pt x="6302288" y="1635242"/>
                  <a:pt x="6118199" y="1587862"/>
                  <a:pt x="6000543" y="1633516"/>
                </a:cubicBezTo>
                <a:cubicBezTo>
                  <a:pt x="5882887" y="1679170"/>
                  <a:pt x="5503811" y="1574266"/>
                  <a:pt x="5355761" y="1633516"/>
                </a:cubicBezTo>
                <a:cubicBezTo>
                  <a:pt x="5207711" y="1692766"/>
                  <a:pt x="5068277" y="1618434"/>
                  <a:pt x="4966568" y="1633516"/>
                </a:cubicBezTo>
                <a:cubicBezTo>
                  <a:pt x="4864859" y="1648598"/>
                  <a:pt x="4645065" y="1598955"/>
                  <a:pt x="4385682" y="1633516"/>
                </a:cubicBezTo>
                <a:cubicBezTo>
                  <a:pt x="4126299" y="1668077"/>
                  <a:pt x="4008660" y="1577635"/>
                  <a:pt x="3804797" y="1633516"/>
                </a:cubicBezTo>
                <a:cubicBezTo>
                  <a:pt x="3600934" y="1689397"/>
                  <a:pt x="3580218" y="1629133"/>
                  <a:pt x="3415604" y="1633516"/>
                </a:cubicBezTo>
                <a:cubicBezTo>
                  <a:pt x="3250990" y="1637899"/>
                  <a:pt x="3061828" y="1595689"/>
                  <a:pt x="2898617" y="1633516"/>
                </a:cubicBezTo>
                <a:cubicBezTo>
                  <a:pt x="2735406" y="1671343"/>
                  <a:pt x="2476454" y="1608575"/>
                  <a:pt x="2317732" y="1633516"/>
                </a:cubicBezTo>
                <a:cubicBezTo>
                  <a:pt x="2159011" y="1658457"/>
                  <a:pt x="1762558" y="1578184"/>
                  <a:pt x="1609052" y="1633516"/>
                </a:cubicBezTo>
                <a:cubicBezTo>
                  <a:pt x="1455546" y="1688848"/>
                  <a:pt x="1181668" y="1627177"/>
                  <a:pt x="964269" y="1633516"/>
                </a:cubicBezTo>
                <a:cubicBezTo>
                  <a:pt x="746870" y="1639855"/>
                  <a:pt x="404977" y="1629974"/>
                  <a:pt x="0" y="1633516"/>
                </a:cubicBezTo>
                <a:cubicBezTo>
                  <a:pt x="-26569" y="1422729"/>
                  <a:pt x="36777" y="1206434"/>
                  <a:pt x="0" y="1089011"/>
                </a:cubicBezTo>
                <a:cubicBezTo>
                  <a:pt x="-36777" y="971588"/>
                  <a:pt x="16093" y="763236"/>
                  <a:pt x="0" y="560840"/>
                </a:cubicBezTo>
                <a:cubicBezTo>
                  <a:pt x="-16093" y="358444"/>
                  <a:pt x="35584" y="165830"/>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7733462" y="3605989"/>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dirty="0">
                <a:ln>
                  <a:noFill/>
                </a:ln>
                <a:solidFill>
                  <a:srgbClr val="002060"/>
                </a:solidFill>
                <a:effectLst/>
                <a:uLnTx/>
                <a:uFillTx/>
                <a:latin typeface="Corbel"/>
                <a:ea typeface="+mn-ea"/>
                <a:cs typeface="+mn-cs"/>
              </a:rPr>
              <a:t>(this equation is temporally coupled, or has ‘memory’)</a:t>
            </a:r>
          </a:p>
        </p:txBody>
      </p:sp>
    </p:spTree>
    <p:extLst>
      <p:ext uri="{BB962C8B-B14F-4D97-AF65-F5344CB8AC3E}">
        <p14:creationId xmlns:p14="http://schemas.microsoft.com/office/powerpoint/2010/main" val="949181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p:txBody>
          <a:bodyPr/>
          <a:lstStyle/>
          <a:p>
            <a:r>
              <a:rPr lang="en-US" dirty="0"/>
              <a:t>Overall Scope of the problem</a:t>
            </a:r>
            <a:br>
              <a:rPr lang="en-US" dirty="0"/>
            </a:br>
            <a:r>
              <a:rPr lang="en-US" sz="1800" dirty="0"/>
              <a:t>System Description and Objective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17A183-838C-F710-3904-29E53CB9E229}"/>
                  </a:ext>
                </a:extLst>
              </p:cNvPr>
              <p:cNvSpPr>
                <a:spLocks noGrp="1"/>
              </p:cNvSpPr>
              <p:nvPr>
                <p:ph idx="1"/>
              </p:nvPr>
            </p:nvSpPr>
            <p:spPr>
              <a:xfrm>
                <a:off x="1077686" y="2216391"/>
                <a:ext cx="10063163" cy="4286531"/>
              </a:xfrm>
            </p:spPr>
            <p:txBody>
              <a:bodyPr/>
              <a:lstStyle/>
              <a:p>
                <a:pPr marL="0" indent="0">
                  <a:buNone/>
                </a:pPr>
                <a:r>
                  <a:rPr lang="en-US" dirty="0"/>
                  <a:t>A radial distribution grid with multiple Grid Edge Resources.</a:t>
                </a:r>
              </a:p>
              <a:p>
                <a:pPr marL="0" indent="0">
                  <a:buNone/>
                </a:pPr>
                <a:r>
                  <a:rPr lang="en-US" dirty="0"/>
                  <a:t>Several </a:t>
                </a:r>
                <a:r>
                  <a:rPr lang="en-US" dirty="0">
                    <a:solidFill>
                      <a:schemeClr val="accent2"/>
                    </a:solidFill>
                    <a:highlight>
                      <a:srgbClr val="00FFFF"/>
                    </a:highlight>
                  </a:rPr>
                  <a:t>EDO Nodes</a:t>
                </a:r>
                <a:r>
                  <a:rPr lang="en-US" dirty="0"/>
                  <a:t>, which aggregate a portion of the Grid Edge Resources, and communicate and control them as per communication received from </a:t>
                </a:r>
                <a:r>
                  <a:rPr lang="en-US" dirty="0">
                    <a:highlight>
                      <a:srgbClr val="800000"/>
                    </a:highlight>
                  </a:rPr>
                  <a:t>OpenDSO controllers</a:t>
                </a:r>
                <a:r>
                  <a:rPr lang="en-US" dirty="0"/>
                  <a:t>.</a:t>
                </a:r>
              </a:p>
              <a:p>
                <a:pPr marL="0" indent="0">
                  <a:buNone/>
                </a:pPr>
                <a:r>
                  <a:rPr lang="en-US" dirty="0">
                    <a:highlight>
                      <a:srgbClr val="800000"/>
                    </a:highlight>
                  </a:rPr>
                  <a:t>OpenDSO controllers  </a:t>
                </a:r>
                <a:r>
                  <a:rPr lang="en-US" dirty="0"/>
                  <a:t>receive state variables from the grid, including those from </a:t>
                </a:r>
                <a:r>
                  <a:rPr lang="en-US" dirty="0">
                    <a:solidFill>
                      <a:schemeClr val="tx1"/>
                    </a:solidFill>
                    <a:highlight>
                      <a:srgbClr val="00FFFF"/>
                    </a:highlight>
                  </a:rPr>
                  <a:t>EDO nodes</a:t>
                </a:r>
                <a:r>
                  <a:rPr lang="en-US" dirty="0"/>
                  <a:t>, and load and DER generation forecast for the entire horizon.</a:t>
                </a:r>
              </a:p>
              <a:p>
                <a:pPr marL="0" indent="0">
                  <a:buNone/>
                </a:pPr>
                <a:r>
                  <a:rPr lang="en-US" dirty="0">
                    <a:highlight>
                      <a:srgbClr val="800000"/>
                    </a:highlight>
                  </a:rPr>
                  <a:t>OpenDSO controllers </a:t>
                </a:r>
                <a:r>
                  <a:rPr lang="en-US" dirty="0"/>
                  <a:t>need to communicate amongst themselves </a:t>
                </a:r>
                <a:r>
                  <a:rPr lang="en-US" sz="1400" dirty="0"/>
                  <a:t>(details in the algorithm)</a:t>
                </a:r>
                <a:r>
                  <a:rPr lang="en-US" dirty="0"/>
                  <a:t>.</a:t>
                </a:r>
              </a:p>
              <a:p>
                <a:pPr marL="0" indent="0">
                  <a:buNone/>
                </a:pPr>
                <a:r>
                  <a:rPr lang="en-US" dirty="0"/>
                  <a:t>The goal: To minimize some objective function </a:t>
                </a:r>
                <a14:m>
                  <m:oMath xmlns:m="http://schemas.openxmlformats.org/officeDocument/2006/math">
                    <m:r>
                      <a:rPr lang="en-IN" b="0" i="1" smtClean="0">
                        <a:latin typeface="Cambria Math" panose="02040503050406030204" pitchFamily="18" charset="0"/>
                      </a:rPr>
                      <m:t>𝑓</m:t>
                    </m:r>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oMath>
                </a14:m>
                <a:r>
                  <a:rPr lang="en-US" dirty="0"/>
                  <a:t>, say line-losses or cost of substation power for the whole horizon of time-period </a:t>
                </a:r>
                <a14:m>
                  <m:oMath xmlns:m="http://schemas.openxmlformats.org/officeDocument/2006/math">
                    <m:r>
                      <a:rPr lang="en-IN" b="0" i="1" smtClean="0">
                        <a:latin typeface="Cambria Math" panose="02040503050406030204" pitchFamily="18" charset="0"/>
                      </a:rPr>
                      <m:t>𝑇</m:t>
                    </m:r>
                  </m:oMath>
                </a14:m>
                <a:r>
                  <a:rPr lang="en-US" dirty="0"/>
                  <a:t>.</a:t>
                </a:r>
              </a:p>
              <a:p>
                <a:pPr marL="0" indent="0">
                  <a:buNone/>
                </a:pPr>
                <a:r>
                  <a:rPr lang="en-US" dirty="0"/>
                  <a:t>Controllable variables (example): </a:t>
                </a:r>
                <a14:m>
                  <m:oMath xmlns:m="http://schemas.openxmlformats.org/officeDocument/2006/math">
                    <m:sSub>
                      <m:sSubPr>
                        <m:ctrlPr>
                          <a:rPr lang="en-IN" b="0" i="1" smtClean="0">
                            <a:latin typeface="Cambria Math" panose="02040503050406030204" pitchFamily="18" charset="0"/>
                          </a:rPr>
                        </m:ctrlPr>
                      </m:sSubP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𝑞</m:t>
                            </m:r>
                          </m:e>
                          <m:sub>
                            <m:r>
                              <a:rPr lang="en-IN" b="0" i="1" smtClean="0">
                                <a:latin typeface="Cambria Math" panose="02040503050406030204" pitchFamily="18" charset="0"/>
                              </a:rPr>
                              <m:t>𝐷𝐸𝑅</m:t>
                            </m:r>
                          </m:sub>
                          <m:sup>
                            <m:r>
                              <a:rPr lang="en-IN" b="0" i="1" smtClean="0">
                                <a:latin typeface="Cambria Math" panose="02040503050406030204" pitchFamily="18" charset="0"/>
                              </a:rPr>
                              <m:t>𝑡</m:t>
                            </m:r>
                          </m:sup>
                        </m:sSubSup>
                      </m:e>
                      <m:sub>
                        <m:r>
                          <a:rPr lang="en-IN" b="0" i="1" smtClean="0">
                            <a:latin typeface="Cambria Math" panose="02040503050406030204" pitchFamily="18" charset="0"/>
                          </a:rPr>
                          <m:t>𝑗</m:t>
                        </m:r>
                      </m:sub>
                    </m:sSub>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𝐵</m:t>
                        </m:r>
                      </m:e>
                      <m:sub>
                        <m:r>
                          <a:rPr lang="en-IN" b="0" i="1" smtClean="0">
                            <a:latin typeface="Cambria Math" panose="02040503050406030204" pitchFamily="18" charset="0"/>
                          </a:rPr>
                          <m:t>𝑗</m:t>
                        </m:r>
                      </m:sub>
                      <m:sup>
                        <m:r>
                          <a:rPr lang="en-IN" b="0" i="1" smtClean="0">
                            <a:latin typeface="Cambria Math" panose="02040503050406030204" pitchFamily="18" charset="0"/>
                          </a:rPr>
                          <m:t>𝑡</m:t>
                        </m:r>
                      </m:sup>
                    </m:sSub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𝑃</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𝑐</m:t>
                            </m:r>
                          </m:e>
                          <m:sub>
                            <m:r>
                              <a:rPr lang="en-IN" b="0" i="1" smtClean="0">
                                <a:latin typeface="Cambria Math" panose="02040503050406030204" pitchFamily="18" charset="0"/>
                              </a:rPr>
                              <m:t>𝑗</m:t>
                            </m:r>
                          </m:sub>
                        </m:sSub>
                      </m:sub>
                      <m:sup>
                        <m:r>
                          <a:rPr lang="en-IN" b="0" i="1" smtClean="0">
                            <a:latin typeface="Cambria Math" panose="02040503050406030204" pitchFamily="18" charset="0"/>
                          </a:rPr>
                          <m:t>𝑡</m:t>
                        </m:r>
                      </m:sup>
                    </m:sSub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𝑃</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𝑗</m:t>
                            </m:r>
                          </m:sub>
                        </m:sSub>
                      </m:sub>
                      <m:sup>
                        <m:r>
                          <a:rPr lang="en-IN" b="0" i="1" smtClean="0">
                            <a:latin typeface="Cambria Math" panose="02040503050406030204" pitchFamily="18" charset="0"/>
                          </a:rPr>
                          <m:t>𝑡</m:t>
                        </m:r>
                      </m:sup>
                    </m:sSub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𝑞</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𝑗</m:t>
                            </m:r>
                          </m:sub>
                        </m:sSub>
                      </m:sub>
                      <m:sup>
                        <m:r>
                          <a:rPr lang="en-IN" b="0" i="1" smtClean="0">
                            <a:latin typeface="Cambria Math" panose="02040503050406030204" pitchFamily="18" charset="0"/>
                          </a:rPr>
                          <m:t>𝑡</m:t>
                        </m:r>
                      </m:sup>
                    </m:sSubSup>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F817A183-838C-F710-3904-29E53CB9E229}"/>
                  </a:ext>
                </a:extLst>
              </p:cNvPr>
              <p:cNvSpPr>
                <a:spLocks noGrp="1" noRot="1" noChangeAspect="1" noMove="1" noResize="1" noEditPoints="1" noAdjustHandles="1" noChangeArrowheads="1" noChangeShapeType="1" noTextEdit="1"/>
              </p:cNvSpPr>
              <p:nvPr>
                <p:ph idx="1"/>
              </p:nvPr>
            </p:nvSpPr>
            <p:spPr>
              <a:xfrm>
                <a:off x="1077686" y="2216391"/>
                <a:ext cx="10063163" cy="4286531"/>
              </a:xfrm>
              <a:blipFill>
                <a:blip r:embed="rId2"/>
                <a:stretch>
                  <a:fillRect l="-1878" t="-3129" r="-2302" b="-1138"/>
                </a:stretch>
              </a:blipFill>
            </p:spPr>
            <p:txBody>
              <a:bodyPr/>
              <a:lstStyle/>
              <a:p>
                <a:r>
                  <a:rPr lang="en-IN">
                    <a:noFill/>
                  </a:rPr>
                  <a:t> </a:t>
                </a:r>
              </a:p>
            </p:txBody>
          </p:sp>
        </mc:Fallback>
      </mc:AlternateContent>
    </p:spTree>
    <p:extLst>
      <p:ext uri="{BB962C8B-B14F-4D97-AF65-F5344CB8AC3E}">
        <p14:creationId xmlns:p14="http://schemas.microsoft.com/office/powerpoint/2010/main" val="3363698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30466" y="3371804"/>
            <a:ext cx="2329903" cy="3264523"/>
          </a:xfrm>
          <a:custGeom>
            <a:avLst/>
            <a:gdLst>
              <a:gd name="connsiteX0" fmla="*/ 0 w 2329903"/>
              <a:gd name="connsiteY0" fmla="*/ 0 h 3264523"/>
              <a:gd name="connsiteX1" fmla="*/ 605775 w 2329903"/>
              <a:gd name="connsiteY1" fmla="*/ 0 h 3264523"/>
              <a:gd name="connsiteX2" fmla="*/ 1211550 w 2329903"/>
              <a:gd name="connsiteY2" fmla="*/ 0 h 3264523"/>
              <a:gd name="connsiteX3" fmla="*/ 1724128 w 2329903"/>
              <a:gd name="connsiteY3" fmla="*/ 0 h 3264523"/>
              <a:gd name="connsiteX4" fmla="*/ 2329903 w 2329903"/>
              <a:gd name="connsiteY4" fmla="*/ 0 h 3264523"/>
              <a:gd name="connsiteX5" fmla="*/ 2329903 w 2329903"/>
              <a:gd name="connsiteY5" fmla="*/ 576732 h 3264523"/>
              <a:gd name="connsiteX6" fmla="*/ 2329903 w 2329903"/>
              <a:gd name="connsiteY6" fmla="*/ 1120820 h 3264523"/>
              <a:gd name="connsiteX7" fmla="*/ 2329903 w 2329903"/>
              <a:gd name="connsiteY7" fmla="*/ 1632262 h 3264523"/>
              <a:gd name="connsiteX8" fmla="*/ 2329903 w 2329903"/>
              <a:gd name="connsiteY8" fmla="*/ 2111058 h 3264523"/>
              <a:gd name="connsiteX9" fmla="*/ 2329903 w 2329903"/>
              <a:gd name="connsiteY9" fmla="*/ 2687791 h 3264523"/>
              <a:gd name="connsiteX10" fmla="*/ 2329903 w 2329903"/>
              <a:gd name="connsiteY10" fmla="*/ 3264523 h 3264523"/>
              <a:gd name="connsiteX11" fmla="*/ 1747427 w 2329903"/>
              <a:gd name="connsiteY11" fmla="*/ 3264523 h 3264523"/>
              <a:gd name="connsiteX12" fmla="*/ 1234849 w 2329903"/>
              <a:gd name="connsiteY12" fmla="*/ 3264523 h 3264523"/>
              <a:gd name="connsiteX13" fmla="*/ 722270 w 2329903"/>
              <a:gd name="connsiteY13" fmla="*/ 3264523 h 3264523"/>
              <a:gd name="connsiteX14" fmla="*/ 0 w 2329903"/>
              <a:gd name="connsiteY14" fmla="*/ 3264523 h 3264523"/>
              <a:gd name="connsiteX15" fmla="*/ 0 w 2329903"/>
              <a:gd name="connsiteY15" fmla="*/ 2720436 h 3264523"/>
              <a:gd name="connsiteX16" fmla="*/ 0 w 2329903"/>
              <a:gd name="connsiteY16" fmla="*/ 2111058 h 3264523"/>
              <a:gd name="connsiteX17" fmla="*/ 0 w 2329903"/>
              <a:gd name="connsiteY17" fmla="*/ 1632262 h 3264523"/>
              <a:gd name="connsiteX18" fmla="*/ 0 w 2329903"/>
              <a:gd name="connsiteY18" fmla="*/ 1153465 h 3264523"/>
              <a:gd name="connsiteX19" fmla="*/ 0 w 2329903"/>
              <a:gd name="connsiteY19" fmla="*/ 674668 h 3264523"/>
              <a:gd name="connsiteX20" fmla="*/ 0 w 2329903"/>
              <a:gd name="connsiteY20" fmla="*/ 0 h 32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29903" h="3264523" fill="none" extrusionOk="0">
                <a:moveTo>
                  <a:pt x="0" y="0"/>
                </a:moveTo>
                <a:cubicBezTo>
                  <a:pt x="272616" y="-37220"/>
                  <a:pt x="310971" y="35709"/>
                  <a:pt x="605775" y="0"/>
                </a:cubicBezTo>
                <a:cubicBezTo>
                  <a:pt x="900579" y="-35709"/>
                  <a:pt x="977248" y="39026"/>
                  <a:pt x="1211550" y="0"/>
                </a:cubicBezTo>
                <a:cubicBezTo>
                  <a:pt x="1445852" y="-39026"/>
                  <a:pt x="1504243" y="61480"/>
                  <a:pt x="1724128" y="0"/>
                </a:cubicBezTo>
                <a:cubicBezTo>
                  <a:pt x="1944013" y="-61480"/>
                  <a:pt x="2151172" y="4371"/>
                  <a:pt x="2329903" y="0"/>
                </a:cubicBezTo>
                <a:cubicBezTo>
                  <a:pt x="2337976" y="227084"/>
                  <a:pt x="2266460" y="402036"/>
                  <a:pt x="2329903" y="576732"/>
                </a:cubicBezTo>
                <a:cubicBezTo>
                  <a:pt x="2393346" y="751428"/>
                  <a:pt x="2299726" y="874185"/>
                  <a:pt x="2329903" y="1120820"/>
                </a:cubicBezTo>
                <a:cubicBezTo>
                  <a:pt x="2360080" y="1367455"/>
                  <a:pt x="2307944" y="1431231"/>
                  <a:pt x="2329903" y="1632262"/>
                </a:cubicBezTo>
                <a:cubicBezTo>
                  <a:pt x="2351862" y="1833293"/>
                  <a:pt x="2329094" y="1925881"/>
                  <a:pt x="2329903" y="2111058"/>
                </a:cubicBezTo>
                <a:cubicBezTo>
                  <a:pt x="2330712" y="2296235"/>
                  <a:pt x="2297740" y="2450714"/>
                  <a:pt x="2329903" y="2687791"/>
                </a:cubicBezTo>
                <a:cubicBezTo>
                  <a:pt x="2362066" y="2924868"/>
                  <a:pt x="2307973" y="2979469"/>
                  <a:pt x="2329903" y="3264523"/>
                </a:cubicBezTo>
                <a:cubicBezTo>
                  <a:pt x="2104423" y="3327133"/>
                  <a:pt x="1991275" y="3200632"/>
                  <a:pt x="1747427" y="3264523"/>
                </a:cubicBezTo>
                <a:cubicBezTo>
                  <a:pt x="1503579" y="3328414"/>
                  <a:pt x="1419004" y="3235298"/>
                  <a:pt x="1234849" y="3264523"/>
                </a:cubicBezTo>
                <a:cubicBezTo>
                  <a:pt x="1050694" y="3293748"/>
                  <a:pt x="853021" y="3250207"/>
                  <a:pt x="722270" y="3264523"/>
                </a:cubicBezTo>
                <a:cubicBezTo>
                  <a:pt x="591519" y="3278839"/>
                  <a:pt x="341925" y="3188591"/>
                  <a:pt x="0" y="3264523"/>
                </a:cubicBezTo>
                <a:cubicBezTo>
                  <a:pt x="-18078" y="3049875"/>
                  <a:pt x="44776" y="2928132"/>
                  <a:pt x="0" y="2720436"/>
                </a:cubicBezTo>
                <a:cubicBezTo>
                  <a:pt x="-44776" y="2512740"/>
                  <a:pt x="7403" y="2242203"/>
                  <a:pt x="0" y="2111058"/>
                </a:cubicBezTo>
                <a:cubicBezTo>
                  <a:pt x="-7403" y="1979913"/>
                  <a:pt x="22006" y="1854501"/>
                  <a:pt x="0" y="1632262"/>
                </a:cubicBezTo>
                <a:cubicBezTo>
                  <a:pt x="-22006" y="1410023"/>
                  <a:pt x="26473" y="1277743"/>
                  <a:pt x="0" y="1153465"/>
                </a:cubicBezTo>
                <a:cubicBezTo>
                  <a:pt x="-26473" y="1029187"/>
                  <a:pt x="24426" y="830866"/>
                  <a:pt x="0" y="674668"/>
                </a:cubicBezTo>
                <a:cubicBezTo>
                  <a:pt x="-24426" y="518470"/>
                  <a:pt x="65609" y="220530"/>
                  <a:pt x="0" y="0"/>
                </a:cubicBezTo>
                <a:close/>
              </a:path>
              <a:path w="2329903" h="3264523" stroke="0" extrusionOk="0">
                <a:moveTo>
                  <a:pt x="0" y="0"/>
                </a:moveTo>
                <a:cubicBezTo>
                  <a:pt x="201799" y="-11460"/>
                  <a:pt x="399014" y="21873"/>
                  <a:pt x="535878" y="0"/>
                </a:cubicBezTo>
                <a:cubicBezTo>
                  <a:pt x="672742" y="-21873"/>
                  <a:pt x="876965" y="49003"/>
                  <a:pt x="1141652" y="0"/>
                </a:cubicBezTo>
                <a:cubicBezTo>
                  <a:pt x="1406339" y="-49003"/>
                  <a:pt x="1596141" y="6084"/>
                  <a:pt x="1747427" y="0"/>
                </a:cubicBezTo>
                <a:cubicBezTo>
                  <a:pt x="1898713" y="-6084"/>
                  <a:pt x="2116842" y="20053"/>
                  <a:pt x="2329903" y="0"/>
                </a:cubicBezTo>
                <a:cubicBezTo>
                  <a:pt x="2347323" y="105636"/>
                  <a:pt x="2274216" y="264743"/>
                  <a:pt x="2329903" y="478797"/>
                </a:cubicBezTo>
                <a:cubicBezTo>
                  <a:pt x="2385590" y="692851"/>
                  <a:pt x="2327566" y="868987"/>
                  <a:pt x="2329903" y="1055529"/>
                </a:cubicBezTo>
                <a:cubicBezTo>
                  <a:pt x="2332240" y="1242071"/>
                  <a:pt x="2322612" y="1490474"/>
                  <a:pt x="2329903" y="1632262"/>
                </a:cubicBezTo>
                <a:cubicBezTo>
                  <a:pt x="2337194" y="1774050"/>
                  <a:pt x="2319697" y="1908376"/>
                  <a:pt x="2329903" y="2143703"/>
                </a:cubicBezTo>
                <a:cubicBezTo>
                  <a:pt x="2340109" y="2379030"/>
                  <a:pt x="2291940" y="2429903"/>
                  <a:pt x="2329903" y="2622500"/>
                </a:cubicBezTo>
                <a:cubicBezTo>
                  <a:pt x="2367866" y="2815097"/>
                  <a:pt x="2272915" y="2976828"/>
                  <a:pt x="2329903" y="3264523"/>
                </a:cubicBezTo>
                <a:cubicBezTo>
                  <a:pt x="2204810" y="3302149"/>
                  <a:pt x="1908044" y="3231251"/>
                  <a:pt x="1794025" y="3264523"/>
                </a:cubicBezTo>
                <a:cubicBezTo>
                  <a:pt x="1680006" y="3297795"/>
                  <a:pt x="1398090" y="3211199"/>
                  <a:pt x="1164952" y="3264523"/>
                </a:cubicBezTo>
                <a:cubicBezTo>
                  <a:pt x="931814" y="3317847"/>
                  <a:pt x="748237" y="3245978"/>
                  <a:pt x="535878" y="3264523"/>
                </a:cubicBezTo>
                <a:cubicBezTo>
                  <a:pt x="323519" y="3283068"/>
                  <a:pt x="124538" y="3221330"/>
                  <a:pt x="0" y="3264523"/>
                </a:cubicBezTo>
                <a:cubicBezTo>
                  <a:pt x="-30271" y="3159304"/>
                  <a:pt x="46340" y="3020984"/>
                  <a:pt x="0" y="2818372"/>
                </a:cubicBezTo>
                <a:cubicBezTo>
                  <a:pt x="-46340" y="2615760"/>
                  <a:pt x="71152" y="2497018"/>
                  <a:pt x="0" y="2208994"/>
                </a:cubicBezTo>
                <a:cubicBezTo>
                  <a:pt x="-71152" y="1920970"/>
                  <a:pt x="10090" y="1885920"/>
                  <a:pt x="0" y="1697552"/>
                </a:cubicBezTo>
                <a:cubicBezTo>
                  <a:pt x="-10090" y="1509184"/>
                  <a:pt x="29018" y="1364888"/>
                  <a:pt x="0" y="1186110"/>
                </a:cubicBezTo>
                <a:cubicBezTo>
                  <a:pt x="-29018" y="1007332"/>
                  <a:pt x="24927" y="897925"/>
                  <a:pt x="0" y="707313"/>
                </a:cubicBezTo>
                <a:cubicBezTo>
                  <a:pt x="-24927" y="516701"/>
                  <a:pt x="47888" y="337618"/>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5633840" y="6178325"/>
            <a:ext cx="471399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SOC Permissible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7" name="TextBox 6">
            <a:extLst>
              <a:ext uri="{FF2B5EF4-FFF2-40B4-BE49-F238E27FC236}">
                <a16:creationId xmlns:a16="http://schemas.microsoft.com/office/drawing/2014/main" id="{A2CB29A0-ABAB-5F17-42E0-D45CF95A7495}"/>
              </a:ext>
            </a:extLst>
          </p:cNvPr>
          <p:cNvSpPr txBox="1"/>
          <p:nvPr/>
        </p:nvSpPr>
        <p:spPr>
          <a:xfrm>
            <a:off x="5582218" y="4634733"/>
            <a:ext cx="430745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Inverter Reactive Power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8" name="TextBox 7">
            <a:extLst>
              <a:ext uri="{FF2B5EF4-FFF2-40B4-BE49-F238E27FC236}">
                <a16:creationId xmlns:a16="http://schemas.microsoft.com/office/drawing/2014/main" id="{37E1186D-F37F-35AB-4860-DE3C35374733}"/>
              </a:ext>
            </a:extLst>
          </p:cNvPr>
          <p:cNvSpPr txBox="1"/>
          <p:nvPr/>
        </p:nvSpPr>
        <p:spPr>
          <a:xfrm>
            <a:off x="5580352" y="4113036"/>
            <a:ext cx="5276441"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Charging and Discharging Power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3254812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fontScale="92500" lnSpcReduction="10000"/>
          </a:bodyPr>
          <a:lstStyle/>
          <a:p>
            <a:pPr marL="0" indent="0" algn="ctr">
              <a:spcBef>
                <a:spcPts val="1000"/>
              </a:spcBef>
              <a:buNone/>
            </a:pPr>
            <a:r>
              <a:rPr lang="en-US" sz="2000" kern="1200" dirty="0">
                <a:latin typeface="+mn-lt"/>
                <a:ea typeface="+mn-ea"/>
                <a:cs typeface="+mn-cs"/>
              </a:rPr>
              <a:t>(Integer-Constraint Relaxed) Non-linear Optimization Problem: Tweaking the Objective Function to satisfy some more constraints.</a:t>
            </a:r>
          </a:p>
        </p:txBody>
      </p:sp>
      <p:sp>
        <p:nvSpPr>
          <p:cNvPr id="3" name="TextBox 2">
            <a:extLst>
              <a:ext uri="{FF2B5EF4-FFF2-40B4-BE49-F238E27FC236}">
                <a16:creationId xmlns:a16="http://schemas.microsoft.com/office/drawing/2014/main" id="{ED16936C-A431-9CA8-0393-F280698ABD3C}"/>
              </a:ext>
            </a:extLst>
          </p:cNvPr>
          <p:cNvSpPr txBox="1"/>
          <p:nvPr/>
        </p:nvSpPr>
        <p:spPr>
          <a:xfrm>
            <a:off x="8748813" y="2530105"/>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3746" y="2266463"/>
            <a:ext cx="7920543" cy="3536480"/>
          </a:xfrm>
          <a:custGeom>
            <a:avLst/>
            <a:gdLst>
              <a:gd name="connsiteX0" fmla="*/ 0 w 7920543"/>
              <a:gd name="connsiteY0" fmla="*/ 0 h 3536480"/>
              <a:gd name="connsiteX1" fmla="*/ 486548 w 7920543"/>
              <a:gd name="connsiteY1" fmla="*/ 0 h 3536480"/>
              <a:gd name="connsiteX2" fmla="*/ 1131506 w 7920543"/>
              <a:gd name="connsiteY2" fmla="*/ 0 h 3536480"/>
              <a:gd name="connsiteX3" fmla="*/ 1618054 w 7920543"/>
              <a:gd name="connsiteY3" fmla="*/ 0 h 3536480"/>
              <a:gd name="connsiteX4" fmla="*/ 2342218 w 7920543"/>
              <a:gd name="connsiteY4" fmla="*/ 0 h 3536480"/>
              <a:gd name="connsiteX5" fmla="*/ 2907971 w 7920543"/>
              <a:gd name="connsiteY5" fmla="*/ 0 h 3536480"/>
              <a:gd name="connsiteX6" fmla="*/ 3315313 w 7920543"/>
              <a:gd name="connsiteY6" fmla="*/ 0 h 3536480"/>
              <a:gd name="connsiteX7" fmla="*/ 3801861 w 7920543"/>
              <a:gd name="connsiteY7" fmla="*/ 0 h 3536480"/>
              <a:gd name="connsiteX8" fmla="*/ 4446819 w 7920543"/>
              <a:gd name="connsiteY8" fmla="*/ 0 h 3536480"/>
              <a:gd name="connsiteX9" fmla="*/ 5170983 w 7920543"/>
              <a:gd name="connsiteY9" fmla="*/ 0 h 3536480"/>
              <a:gd name="connsiteX10" fmla="*/ 5736736 w 7920543"/>
              <a:gd name="connsiteY10" fmla="*/ 0 h 3536480"/>
              <a:gd name="connsiteX11" fmla="*/ 6064873 w 7920543"/>
              <a:gd name="connsiteY11" fmla="*/ 0 h 3536480"/>
              <a:gd name="connsiteX12" fmla="*/ 6709831 w 7920543"/>
              <a:gd name="connsiteY12" fmla="*/ 0 h 3536480"/>
              <a:gd name="connsiteX13" fmla="*/ 7433995 w 7920543"/>
              <a:gd name="connsiteY13" fmla="*/ 0 h 3536480"/>
              <a:gd name="connsiteX14" fmla="*/ 7920543 w 7920543"/>
              <a:gd name="connsiteY14" fmla="*/ 0 h 3536480"/>
              <a:gd name="connsiteX15" fmla="*/ 7920543 w 7920543"/>
              <a:gd name="connsiteY15" fmla="*/ 589413 h 3536480"/>
              <a:gd name="connsiteX16" fmla="*/ 7920543 w 7920543"/>
              <a:gd name="connsiteY16" fmla="*/ 1143462 h 3536480"/>
              <a:gd name="connsiteX17" fmla="*/ 7920543 w 7920543"/>
              <a:gd name="connsiteY17" fmla="*/ 1626781 h 3536480"/>
              <a:gd name="connsiteX18" fmla="*/ 7920543 w 7920543"/>
              <a:gd name="connsiteY18" fmla="*/ 2180829 h 3536480"/>
              <a:gd name="connsiteX19" fmla="*/ 7920543 w 7920543"/>
              <a:gd name="connsiteY19" fmla="*/ 2699513 h 3536480"/>
              <a:gd name="connsiteX20" fmla="*/ 7920543 w 7920543"/>
              <a:gd name="connsiteY20" fmla="*/ 3536480 h 3536480"/>
              <a:gd name="connsiteX21" fmla="*/ 7196379 w 7920543"/>
              <a:gd name="connsiteY21" fmla="*/ 3536480 h 3536480"/>
              <a:gd name="connsiteX22" fmla="*/ 6551421 w 7920543"/>
              <a:gd name="connsiteY22" fmla="*/ 3536480 h 3536480"/>
              <a:gd name="connsiteX23" fmla="*/ 6064873 w 7920543"/>
              <a:gd name="connsiteY23" fmla="*/ 3536480 h 3536480"/>
              <a:gd name="connsiteX24" fmla="*/ 5736736 w 7920543"/>
              <a:gd name="connsiteY24" fmla="*/ 3536480 h 3536480"/>
              <a:gd name="connsiteX25" fmla="*/ 5329394 w 7920543"/>
              <a:gd name="connsiteY25" fmla="*/ 3536480 h 3536480"/>
              <a:gd name="connsiteX26" fmla="*/ 4842846 w 7920543"/>
              <a:gd name="connsiteY26" fmla="*/ 3536480 h 3536480"/>
              <a:gd name="connsiteX27" fmla="*/ 4118682 w 7920543"/>
              <a:gd name="connsiteY27" fmla="*/ 3536480 h 3536480"/>
              <a:gd name="connsiteX28" fmla="*/ 3473724 w 7920543"/>
              <a:gd name="connsiteY28" fmla="*/ 3536480 h 3536480"/>
              <a:gd name="connsiteX29" fmla="*/ 2987176 w 7920543"/>
              <a:gd name="connsiteY29" fmla="*/ 3536480 h 3536480"/>
              <a:gd name="connsiteX30" fmla="*/ 2659039 w 7920543"/>
              <a:gd name="connsiteY30" fmla="*/ 3536480 h 3536480"/>
              <a:gd name="connsiteX31" fmla="*/ 2093286 w 7920543"/>
              <a:gd name="connsiteY31" fmla="*/ 3536480 h 3536480"/>
              <a:gd name="connsiteX32" fmla="*/ 1448328 w 7920543"/>
              <a:gd name="connsiteY32" fmla="*/ 3536480 h 3536480"/>
              <a:gd name="connsiteX33" fmla="*/ 961780 w 7920543"/>
              <a:gd name="connsiteY33" fmla="*/ 3536480 h 3536480"/>
              <a:gd name="connsiteX34" fmla="*/ 0 w 7920543"/>
              <a:gd name="connsiteY34" fmla="*/ 3536480 h 3536480"/>
              <a:gd name="connsiteX35" fmla="*/ 0 w 7920543"/>
              <a:gd name="connsiteY35" fmla="*/ 2876337 h 3536480"/>
              <a:gd name="connsiteX36" fmla="*/ 0 w 7920543"/>
              <a:gd name="connsiteY36" fmla="*/ 2357653 h 3536480"/>
              <a:gd name="connsiteX37" fmla="*/ 0 w 7920543"/>
              <a:gd name="connsiteY37" fmla="*/ 1732875 h 3536480"/>
              <a:gd name="connsiteX38" fmla="*/ 0 w 7920543"/>
              <a:gd name="connsiteY38" fmla="*/ 1108097 h 3536480"/>
              <a:gd name="connsiteX39" fmla="*/ 0 w 7920543"/>
              <a:gd name="connsiteY39" fmla="*/ 0 h 353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920543" h="3536480" fill="none" extrusionOk="0">
                <a:moveTo>
                  <a:pt x="0" y="0"/>
                </a:moveTo>
                <a:cubicBezTo>
                  <a:pt x="160049" y="-16739"/>
                  <a:pt x="378414" y="47624"/>
                  <a:pt x="486548" y="0"/>
                </a:cubicBezTo>
                <a:cubicBezTo>
                  <a:pt x="594682" y="-47624"/>
                  <a:pt x="838519" y="29316"/>
                  <a:pt x="1131506" y="0"/>
                </a:cubicBezTo>
                <a:cubicBezTo>
                  <a:pt x="1424493" y="-29316"/>
                  <a:pt x="1385197" y="48521"/>
                  <a:pt x="1618054" y="0"/>
                </a:cubicBezTo>
                <a:cubicBezTo>
                  <a:pt x="1850911" y="-48521"/>
                  <a:pt x="2133761" y="37600"/>
                  <a:pt x="2342218" y="0"/>
                </a:cubicBezTo>
                <a:cubicBezTo>
                  <a:pt x="2550675" y="-37600"/>
                  <a:pt x="2625546" y="61009"/>
                  <a:pt x="2907971" y="0"/>
                </a:cubicBezTo>
                <a:cubicBezTo>
                  <a:pt x="3190396" y="-61009"/>
                  <a:pt x="3194296" y="40298"/>
                  <a:pt x="3315313" y="0"/>
                </a:cubicBezTo>
                <a:cubicBezTo>
                  <a:pt x="3436330" y="-40298"/>
                  <a:pt x="3600561" y="12918"/>
                  <a:pt x="3801861" y="0"/>
                </a:cubicBezTo>
                <a:cubicBezTo>
                  <a:pt x="4003161" y="-12918"/>
                  <a:pt x="4246608" y="38684"/>
                  <a:pt x="4446819" y="0"/>
                </a:cubicBezTo>
                <a:cubicBezTo>
                  <a:pt x="4647030" y="-38684"/>
                  <a:pt x="4817968" y="45083"/>
                  <a:pt x="5170983" y="0"/>
                </a:cubicBezTo>
                <a:cubicBezTo>
                  <a:pt x="5523998" y="-45083"/>
                  <a:pt x="5544981" y="58901"/>
                  <a:pt x="5736736" y="0"/>
                </a:cubicBezTo>
                <a:cubicBezTo>
                  <a:pt x="5928491" y="-58901"/>
                  <a:pt x="5998966" y="37486"/>
                  <a:pt x="6064873" y="0"/>
                </a:cubicBezTo>
                <a:cubicBezTo>
                  <a:pt x="6130780" y="-37486"/>
                  <a:pt x="6564288" y="65482"/>
                  <a:pt x="6709831" y="0"/>
                </a:cubicBezTo>
                <a:cubicBezTo>
                  <a:pt x="6855374" y="-65482"/>
                  <a:pt x="7263653" y="55564"/>
                  <a:pt x="7433995" y="0"/>
                </a:cubicBezTo>
                <a:cubicBezTo>
                  <a:pt x="7604337" y="-55564"/>
                  <a:pt x="7795699" y="27886"/>
                  <a:pt x="7920543" y="0"/>
                </a:cubicBezTo>
                <a:cubicBezTo>
                  <a:pt x="7943873" y="132639"/>
                  <a:pt x="7877208" y="343330"/>
                  <a:pt x="7920543" y="589413"/>
                </a:cubicBezTo>
                <a:cubicBezTo>
                  <a:pt x="7963878" y="835496"/>
                  <a:pt x="7900332" y="906972"/>
                  <a:pt x="7920543" y="1143462"/>
                </a:cubicBezTo>
                <a:cubicBezTo>
                  <a:pt x="7940754" y="1379952"/>
                  <a:pt x="7897188" y="1457393"/>
                  <a:pt x="7920543" y="1626781"/>
                </a:cubicBezTo>
                <a:cubicBezTo>
                  <a:pt x="7943898" y="1796169"/>
                  <a:pt x="7855438" y="2038084"/>
                  <a:pt x="7920543" y="2180829"/>
                </a:cubicBezTo>
                <a:cubicBezTo>
                  <a:pt x="7985648" y="2323574"/>
                  <a:pt x="7914949" y="2453549"/>
                  <a:pt x="7920543" y="2699513"/>
                </a:cubicBezTo>
                <a:cubicBezTo>
                  <a:pt x="7926137" y="2945477"/>
                  <a:pt x="7857088" y="3323751"/>
                  <a:pt x="7920543" y="3536480"/>
                </a:cubicBezTo>
                <a:cubicBezTo>
                  <a:pt x="7704369" y="3573515"/>
                  <a:pt x="7544996" y="3486065"/>
                  <a:pt x="7196379" y="3536480"/>
                </a:cubicBezTo>
                <a:cubicBezTo>
                  <a:pt x="6847762" y="3586895"/>
                  <a:pt x="6873321" y="3487703"/>
                  <a:pt x="6551421" y="3536480"/>
                </a:cubicBezTo>
                <a:cubicBezTo>
                  <a:pt x="6229521" y="3585257"/>
                  <a:pt x="6283627" y="3496311"/>
                  <a:pt x="6064873" y="3536480"/>
                </a:cubicBezTo>
                <a:cubicBezTo>
                  <a:pt x="5846119" y="3576649"/>
                  <a:pt x="5840017" y="3531729"/>
                  <a:pt x="5736736" y="3536480"/>
                </a:cubicBezTo>
                <a:cubicBezTo>
                  <a:pt x="5633455" y="3541231"/>
                  <a:pt x="5416839" y="3519085"/>
                  <a:pt x="5329394" y="3536480"/>
                </a:cubicBezTo>
                <a:cubicBezTo>
                  <a:pt x="5241949" y="3553875"/>
                  <a:pt x="5052231" y="3501308"/>
                  <a:pt x="4842846" y="3536480"/>
                </a:cubicBezTo>
                <a:cubicBezTo>
                  <a:pt x="4633461" y="3571652"/>
                  <a:pt x="4469824" y="3533866"/>
                  <a:pt x="4118682" y="3536480"/>
                </a:cubicBezTo>
                <a:cubicBezTo>
                  <a:pt x="3767540" y="3539094"/>
                  <a:pt x="3758653" y="3514891"/>
                  <a:pt x="3473724" y="3536480"/>
                </a:cubicBezTo>
                <a:cubicBezTo>
                  <a:pt x="3188795" y="3558069"/>
                  <a:pt x="3203333" y="3485781"/>
                  <a:pt x="2987176" y="3536480"/>
                </a:cubicBezTo>
                <a:cubicBezTo>
                  <a:pt x="2771019" y="3587179"/>
                  <a:pt x="2810085" y="3500048"/>
                  <a:pt x="2659039" y="3536480"/>
                </a:cubicBezTo>
                <a:cubicBezTo>
                  <a:pt x="2507993" y="3572912"/>
                  <a:pt x="2283809" y="3527386"/>
                  <a:pt x="2093286" y="3536480"/>
                </a:cubicBezTo>
                <a:cubicBezTo>
                  <a:pt x="1902763" y="3545574"/>
                  <a:pt x="1764598" y="3467941"/>
                  <a:pt x="1448328" y="3536480"/>
                </a:cubicBezTo>
                <a:cubicBezTo>
                  <a:pt x="1132058" y="3605019"/>
                  <a:pt x="1200993" y="3495015"/>
                  <a:pt x="961780" y="3536480"/>
                </a:cubicBezTo>
                <a:cubicBezTo>
                  <a:pt x="722567" y="3577945"/>
                  <a:pt x="289972" y="3433470"/>
                  <a:pt x="0" y="3536480"/>
                </a:cubicBezTo>
                <a:cubicBezTo>
                  <a:pt x="-14334" y="3290515"/>
                  <a:pt x="35626" y="3032921"/>
                  <a:pt x="0" y="2876337"/>
                </a:cubicBezTo>
                <a:cubicBezTo>
                  <a:pt x="-35626" y="2719753"/>
                  <a:pt x="59848" y="2493963"/>
                  <a:pt x="0" y="2357653"/>
                </a:cubicBezTo>
                <a:cubicBezTo>
                  <a:pt x="-59848" y="2221343"/>
                  <a:pt x="41501" y="1876856"/>
                  <a:pt x="0" y="1732875"/>
                </a:cubicBezTo>
                <a:cubicBezTo>
                  <a:pt x="-41501" y="1588894"/>
                  <a:pt x="33000" y="1233619"/>
                  <a:pt x="0" y="1108097"/>
                </a:cubicBezTo>
                <a:cubicBezTo>
                  <a:pt x="-33000" y="982575"/>
                  <a:pt x="26468" y="368292"/>
                  <a:pt x="0" y="0"/>
                </a:cubicBezTo>
                <a:close/>
              </a:path>
              <a:path w="7920543" h="3536480" stroke="0" extrusionOk="0">
                <a:moveTo>
                  <a:pt x="0" y="0"/>
                </a:moveTo>
                <a:cubicBezTo>
                  <a:pt x="217060" y="-32554"/>
                  <a:pt x="451009" y="79382"/>
                  <a:pt x="724164" y="0"/>
                </a:cubicBezTo>
                <a:cubicBezTo>
                  <a:pt x="997319" y="-79382"/>
                  <a:pt x="1045557" y="45443"/>
                  <a:pt x="1210712" y="0"/>
                </a:cubicBezTo>
                <a:cubicBezTo>
                  <a:pt x="1375867" y="-45443"/>
                  <a:pt x="1684356" y="22465"/>
                  <a:pt x="1934876" y="0"/>
                </a:cubicBezTo>
                <a:cubicBezTo>
                  <a:pt x="2185396" y="-22465"/>
                  <a:pt x="2331609" y="31015"/>
                  <a:pt x="2579834" y="0"/>
                </a:cubicBezTo>
                <a:cubicBezTo>
                  <a:pt x="2828059" y="-31015"/>
                  <a:pt x="2899720" y="24561"/>
                  <a:pt x="2987176" y="0"/>
                </a:cubicBezTo>
                <a:cubicBezTo>
                  <a:pt x="3074632" y="-24561"/>
                  <a:pt x="3456313" y="34260"/>
                  <a:pt x="3632135" y="0"/>
                </a:cubicBezTo>
                <a:cubicBezTo>
                  <a:pt x="3807957" y="-34260"/>
                  <a:pt x="4049284" y="55322"/>
                  <a:pt x="4197888" y="0"/>
                </a:cubicBezTo>
                <a:cubicBezTo>
                  <a:pt x="4346492" y="-55322"/>
                  <a:pt x="4484869" y="19016"/>
                  <a:pt x="4684435" y="0"/>
                </a:cubicBezTo>
                <a:cubicBezTo>
                  <a:pt x="4884001" y="-19016"/>
                  <a:pt x="4888060" y="36191"/>
                  <a:pt x="5012572" y="0"/>
                </a:cubicBezTo>
                <a:cubicBezTo>
                  <a:pt x="5137084" y="-36191"/>
                  <a:pt x="5443196" y="43677"/>
                  <a:pt x="5578325" y="0"/>
                </a:cubicBezTo>
                <a:cubicBezTo>
                  <a:pt x="5713454" y="-43677"/>
                  <a:pt x="5869721" y="12633"/>
                  <a:pt x="6064873" y="0"/>
                </a:cubicBezTo>
                <a:cubicBezTo>
                  <a:pt x="6260025" y="-12633"/>
                  <a:pt x="6443756" y="36087"/>
                  <a:pt x="6789037" y="0"/>
                </a:cubicBezTo>
                <a:cubicBezTo>
                  <a:pt x="7134318" y="-36087"/>
                  <a:pt x="7196144" y="41536"/>
                  <a:pt x="7433995" y="0"/>
                </a:cubicBezTo>
                <a:cubicBezTo>
                  <a:pt x="7671846" y="-41536"/>
                  <a:pt x="7768780" y="12567"/>
                  <a:pt x="7920543" y="0"/>
                </a:cubicBezTo>
                <a:cubicBezTo>
                  <a:pt x="7969887" y="115093"/>
                  <a:pt x="7870829" y="278934"/>
                  <a:pt x="7920543" y="554049"/>
                </a:cubicBezTo>
                <a:cubicBezTo>
                  <a:pt x="7970257" y="829164"/>
                  <a:pt x="7884763" y="827229"/>
                  <a:pt x="7920543" y="1072732"/>
                </a:cubicBezTo>
                <a:cubicBezTo>
                  <a:pt x="7956323" y="1318235"/>
                  <a:pt x="7894164" y="1448072"/>
                  <a:pt x="7920543" y="1556051"/>
                </a:cubicBezTo>
                <a:cubicBezTo>
                  <a:pt x="7946922" y="1664030"/>
                  <a:pt x="7864695" y="1903595"/>
                  <a:pt x="7920543" y="2110100"/>
                </a:cubicBezTo>
                <a:cubicBezTo>
                  <a:pt x="7976391" y="2316605"/>
                  <a:pt x="7877748" y="2481297"/>
                  <a:pt x="7920543" y="2593419"/>
                </a:cubicBezTo>
                <a:cubicBezTo>
                  <a:pt x="7963338" y="2705541"/>
                  <a:pt x="7894577" y="3224984"/>
                  <a:pt x="7920543" y="3536480"/>
                </a:cubicBezTo>
                <a:cubicBezTo>
                  <a:pt x="7636801" y="3539121"/>
                  <a:pt x="7427475" y="3492392"/>
                  <a:pt x="7196379" y="3536480"/>
                </a:cubicBezTo>
                <a:cubicBezTo>
                  <a:pt x="6965283" y="3580568"/>
                  <a:pt x="6865338" y="3518929"/>
                  <a:pt x="6709831" y="3536480"/>
                </a:cubicBezTo>
                <a:cubicBezTo>
                  <a:pt x="6554324" y="3554031"/>
                  <a:pt x="6164101" y="3512843"/>
                  <a:pt x="5985667" y="3536480"/>
                </a:cubicBezTo>
                <a:cubicBezTo>
                  <a:pt x="5807233" y="3560117"/>
                  <a:pt x="5560382" y="3481862"/>
                  <a:pt x="5419914" y="3536480"/>
                </a:cubicBezTo>
                <a:cubicBezTo>
                  <a:pt x="5279446" y="3591098"/>
                  <a:pt x="5198755" y="3497836"/>
                  <a:pt x="5091778" y="3536480"/>
                </a:cubicBezTo>
                <a:cubicBezTo>
                  <a:pt x="4984801" y="3575124"/>
                  <a:pt x="4648745" y="3498746"/>
                  <a:pt x="4526025" y="3536480"/>
                </a:cubicBezTo>
                <a:cubicBezTo>
                  <a:pt x="4403305" y="3574214"/>
                  <a:pt x="4231590" y="3516456"/>
                  <a:pt x="4118682" y="3536480"/>
                </a:cubicBezTo>
                <a:cubicBezTo>
                  <a:pt x="4005774" y="3556504"/>
                  <a:pt x="3801989" y="3525643"/>
                  <a:pt x="3711340" y="3536480"/>
                </a:cubicBezTo>
                <a:cubicBezTo>
                  <a:pt x="3620691" y="3547317"/>
                  <a:pt x="3409886" y="3536003"/>
                  <a:pt x="3145587" y="3536480"/>
                </a:cubicBezTo>
                <a:cubicBezTo>
                  <a:pt x="2881288" y="3536957"/>
                  <a:pt x="2862700" y="3525862"/>
                  <a:pt x="2659039" y="3536480"/>
                </a:cubicBezTo>
                <a:cubicBezTo>
                  <a:pt x="2455378" y="3547098"/>
                  <a:pt x="2284600" y="3484817"/>
                  <a:pt x="2172492" y="3536480"/>
                </a:cubicBezTo>
                <a:cubicBezTo>
                  <a:pt x="2060384" y="3588143"/>
                  <a:pt x="2003471" y="3509352"/>
                  <a:pt x="1844355" y="3536480"/>
                </a:cubicBezTo>
                <a:cubicBezTo>
                  <a:pt x="1685239" y="3563608"/>
                  <a:pt x="1465834" y="3499618"/>
                  <a:pt x="1278602" y="3536480"/>
                </a:cubicBezTo>
                <a:cubicBezTo>
                  <a:pt x="1091370" y="3573342"/>
                  <a:pt x="1049025" y="3512926"/>
                  <a:pt x="871260" y="3536480"/>
                </a:cubicBezTo>
                <a:cubicBezTo>
                  <a:pt x="693495" y="3560034"/>
                  <a:pt x="221069" y="3520603"/>
                  <a:pt x="0" y="3536480"/>
                </a:cubicBezTo>
                <a:cubicBezTo>
                  <a:pt x="-68915" y="3313025"/>
                  <a:pt x="62874" y="3181719"/>
                  <a:pt x="0" y="2911702"/>
                </a:cubicBezTo>
                <a:cubicBezTo>
                  <a:pt x="-62874" y="2641685"/>
                  <a:pt x="72827" y="2474417"/>
                  <a:pt x="0" y="2286924"/>
                </a:cubicBezTo>
                <a:cubicBezTo>
                  <a:pt x="-72827" y="2099431"/>
                  <a:pt x="47013" y="1864344"/>
                  <a:pt x="0" y="1626781"/>
                </a:cubicBezTo>
                <a:cubicBezTo>
                  <a:pt x="-47013" y="1389218"/>
                  <a:pt x="19304" y="1370261"/>
                  <a:pt x="0" y="1143462"/>
                </a:cubicBezTo>
                <a:cubicBezTo>
                  <a:pt x="-19304" y="916663"/>
                  <a:pt x="28434" y="657915"/>
                  <a:pt x="0" y="518684"/>
                </a:cubicBezTo>
                <a:cubicBezTo>
                  <a:pt x="-28434" y="379453"/>
                  <a:pt x="44497" y="2432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9" name="TextBox 8">
            <a:extLst>
              <a:ext uri="{FF2B5EF4-FFF2-40B4-BE49-F238E27FC236}">
                <a16:creationId xmlns:a16="http://schemas.microsoft.com/office/drawing/2014/main" id="{24C89B5B-5DD0-895D-7C2A-B4FE775DFC2F}"/>
              </a:ext>
            </a:extLst>
          </p:cNvPr>
          <p:cNvSpPr txBox="1"/>
          <p:nvPr/>
        </p:nvSpPr>
        <p:spPr>
          <a:xfrm>
            <a:off x="8671280" y="3568215"/>
            <a:ext cx="2968388"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Ensures Complementarity of Charging and Discharging, or alternatively, ensure there’s no SCD.</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10" name="TextBox 9">
            <a:extLst>
              <a:ext uri="{FF2B5EF4-FFF2-40B4-BE49-F238E27FC236}">
                <a16:creationId xmlns:a16="http://schemas.microsoft.com/office/drawing/2014/main" id="{C0BF9250-A163-AE0B-B2B3-E7DEA939CB83}"/>
              </a:ext>
            </a:extLst>
          </p:cNvPr>
          <p:cNvSpPr txBox="1"/>
          <p:nvPr/>
        </p:nvSpPr>
        <p:spPr>
          <a:xfrm>
            <a:off x="8671280" y="4968417"/>
            <a:ext cx="3138291" cy="923330"/>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For minimizing the deviation between end-of-day battery SOC and a reference SOC.</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2490327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The Full Non-linear Optimization Problem</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00505" y="2003852"/>
            <a:ext cx="4063601" cy="4475712"/>
          </a:xfrm>
          <a:custGeom>
            <a:avLst/>
            <a:gdLst>
              <a:gd name="connsiteX0" fmla="*/ 0 w 4063601"/>
              <a:gd name="connsiteY0" fmla="*/ 0 h 4475712"/>
              <a:gd name="connsiteX1" fmla="*/ 580514 w 4063601"/>
              <a:gd name="connsiteY1" fmla="*/ 0 h 4475712"/>
              <a:gd name="connsiteX2" fmla="*/ 1039121 w 4063601"/>
              <a:gd name="connsiteY2" fmla="*/ 0 h 4475712"/>
              <a:gd name="connsiteX3" fmla="*/ 1660271 w 4063601"/>
              <a:gd name="connsiteY3" fmla="*/ 0 h 4475712"/>
              <a:gd name="connsiteX4" fmla="*/ 2118878 w 4063601"/>
              <a:gd name="connsiteY4" fmla="*/ 0 h 4475712"/>
              <a:gd name="connsiteX5" fmla="*/ 2618120 w 4063601"/>
              <a:gd name="connsiteY5" fmla="*/ 0 h 4475712"/>
              <a:gd name="connsiteX6" fmla="*/ 3239271 w 4063601"/>
              <a:gd name="connsiteY6" fmla="*/ 0 h 4475712"/>
              <a:gd name="connsiteX7" fmla="*/ 4063601 w 4063601"/>
              <a:gd name="connsiteY7" fmla="*/ 0 h 4475712"/>
              <a:gd name="connsiteX8" fmla="*/ 4063601 w 4063601"/>
              <a:gd name="connsiteY8" fmla="*/ 648978 h 4475712"/>
              <a:gd name="connsiteX9" fmla="*/ 4063601 w 4063601"/>
              <a:gd name="connsiteY9" fmla="*/ 1297956 h 4475712"/>
              <a:gd name="connsiteX10" fmla="*/ 4063601 w 4063601"/>
              <a:gd name="connsiteY10" fmla="*/ 1857420 h 4475712"/>
              <a:gd name="connsiteX11" fmla="*/ 4063601 w 4063601"/>
              <a:gd name="connsiteY11" fmla="*/ 2416884 h 4475712"/>
              <a:gd name="connsiteX12" fmla="*/ 4063601 w 4063601"/>
              <a:gd name="connsiteY12" fmla="*/ 2976348 h 4475712"/>
              <a:gd name="connsiteX13" fmla="*/ 4063601 w 4063601"/>
              <a:gd name="connsiteY13" fmla="*/ 3491055 h 4475712"/>
              <a:gd name="connsiteX14" fmla="*/ 4063601 w 4063601"/>
              <a:gd name="connsiteY14" fmla="*/ 3961005 h 4475712"/>
              <a:gd name="connsiteX15" fmla="*/ 4063601 w 4063601"/>
              <a:gd name="connsiteY15" fmla="*/ 4475712 h 4475712"/>
              <a:gd name="connsiteX16" fmla="*/ 3442451 w 4063601"/>
              <a:gd name="connsiteY16" fmla="*/ 4475712 h 4475712"/>
              <a:gd name="connsiteX17" fmla="*/ 2983844 w 4063601"/>
              <a:gd name="connsiteY17" fmla="*/ 4475712 h 4475712"/>
              <a:gd name="connsiteX18" fmla="*/ 2525238 w 4063601"/>
              <a:gd name="connsiteY18" fmla="*/ 4475712 h 4475712"/>
              <a:gd name="connsiteX19" fmla="*/ 1863451 w 4063601"/>
              <a:gd name="connsiteY19" fmla="*/ 4475712 h 4475712"/>
              <a:gd name="connsiteX20" fmla="*/ 1323573 w 4063601"/>
              <a:gd name="connsiteY20" fmla="*/ 4475712 h 4475712"/>
              <a:gd name="connsiteX21" fmla="*/ 824330 w 4063601"/>
              <a:gd name="connsiteY21" fmla="*/ 4475712 h 4475712"/>
              <a:gd name="connsiteX22" fmla="*/ 0 w 4063601"/>
              <a:gd name="connsiteY22" fmla="*/ 4475712 h 4475712"/>
              <a:gd name="connsiteX23" fmla="*/ 0 w 4063601"/>
              <a:gd name="connsiteY23" fmla="*/ 4050519 h 4475712"/>
              <a:gd name="connsiteX24" fmla="*/ 0 w 4063601"/>
              <a:gd name="connsiteY24" fmla="*/ 3446298 h 4475712"/>
              <a:gd name="connsiteX25" fmla="*/ 0 w 4063601"/>
              <a:gd name="connsiteY25" fmla="*/ 2797320 h 4475712"/>
              <a:gd name="connsiteX26" fmla="*/ 0 w 4063601"/>
              <a:gd name="connsiteY26" fmla="*/ 2193099 h 4475712"/>
              <a:gd name="connsiteX27" fmla="*/ 0 w 4063601"/>
              <a:gd name="connsiteY27" fmla="*/ 1544121 h 4475712"/>
              <a:gd name="connsiteX28" fmla="*/ 0 w 4063601"/>
              <a:gd name="connsiteY28" fmla="*/ 1118928 h 4475712"/>
              <a:gd name="connsiteX29" fmla="*/ 0 w 4063601"/>
              <a:gd name="connsiteY29" fmla="*/ 559464 h 4475712"/>
              <a:gd name="connsiteX30" fmla="*/ 0 w 4063601"/>
              <a:gd name="connsiteY30" fmla="*/ 0 h 447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63601" h="4475712" fill="none" extrusionOk="0">
                <a:moveTo>
                  <a:pt x="0" y="0"/>
                </a:moveTo>
                <a:cubicBezTo>
                  <a:pt x="188639" y="-1390"/>
                  <a:pt x="395829" y="6697"/>
                  <a:pt x="580514" y="0"/>
                </a:cubicBezTo>
                <a:cubicBezTo>
                  <a:pt x="765199" y="-6697"/>
                  <a:pt x="917832" y="46598"/>
                  <a:pt x="1039121" y="0"/>
                </a:cubicBezTo>
                <a:cubicBezTo>
                  <a:pt x="1160410" y="-46598"/>
                  <a:pt x="1482654" y="61714"/>
                  <a:pt x="1660271" y="0"/>
                </a:cubicBezTo>
                <a:cubicBezTo>
                  <a:pt x="1837888" y="-61714"/>
                  <a:pt x="1965555" y="31104"/>
                  <a:pt x="2118878" y="0"/>
                </a:cubicBezTo>
                <a:cubicBezTo>
                  <a:pt x="2272201" y="-31104"/>
                  <a:pt x="2434917" y="51950"/>
                  <a:pt x="2618120" y="0"/>
                </a:cubicBezTo>
                <a:cubicBezTo>
                  <a:pt x="2801323" y="-51950"/>
                  <a:pt x="3068269" y="2579"/>
                  <a:pt x="3239271" y="0"/>
                </a:cubicBezTo>
                <a:cubicBezTo>
                  <a:pt x="3410273" y="-2579"/>
                  <a:pt x="3693418" y="41153"/>
                  <a:pt x="4063601" y="0"/>
                </a:cubicBezTo>
                <a:cubicBezTo>
                  <a:pt x="4105437" y="150827"/>
                  <a:pt x="4045656" y="489041"/>
                  <a:pt x="4063601" y="648978"/>
                </a:cubicBezTo>
                <a:cubicBezTo>
                  <a:pt x="4081546" y="808915"/>
                  <a:pt x="4030357" y="1128551"/>
                  <a:pt x="4063601" y="1297956"/>
                </a:cubicBezTo>
                <a:cubicBezTo>
                  <a:pt x="4096845" y="1467361"/>
                  <a:pt x="4002723" y="1720271"/>
                  <a:pt x="4063601" y="1857420"/>
                </a:cubicBezTo>
                <a:cubicBezTo>
                  <a:pt x="4124479" y="1994569"/>
                  <a:pt x="4020181" y="2168807"/>
                  <a:pt x="4063601" y="2416884"/>
                </a:cubicBezTo>
                <a:cubicBezTo>
                  <a:pt x="4107021" y="2664961"/>
                  <a:pt x="4027029" y="2729595"/>
                  <a:pt x="4063601" y="2976348"/>
                </a:cubicBezTo>
                <a:cubicBezTo>
                  <a:pt x="4100173" y="3223101"/>
                  <a:pt x="4023801" y="3245841"/>
                  <a:pt x="4063601" y="3491055"/>
                </a:cubicBezTo>
                <a:cubicBezTo>
                  <a:pt x="4103401" y="3736269"/>
                  <a:pt x="4047790" y="3761948"/>
                  <a:pt x="4063601" y="3961005"/>
                </a:cubicBezTo>
                <a:cubicBezTo>
                  <a:pt x="4079412" y="4160062"/>
                  <a:pt x="4007492" y="4336445"/>
                  <a:pt x="4063601" y="4475712"/>
                </a:cubicBezTo>
                <a:cubicBezTo>
                  <a:pt x="3828132" y="4482520"/>
                  <a:pt x="3578039" y="4412756"/>
                  <a:pt x="3442451" y="4475712"/>
                </a:cubicBezTo>
                <a:cubicBezTo>
                  <a:pt x="3306863" y="4538668"/>
                  <a:pt x="3132593" y="4461057"/>
                  <a:pt x="2983844" y="4475712"/>
                </a:cubicBezTo>
                <a:cubicBezTo>
                  <a:pt x="2835095" y="4490367"/>
                  <a:pt x="2702018" y="4454334"/>
                  <a:pt x="2525238" y="4475712"/>
                </a:cubicBezTo>
                <a:cubicBezTo>
                  <a:pt x="2348458" y="4497090"/>
                  <a:pt x="2122871" y="4412832"/>
                  <a:pt x="1863451" y="4475712"/>
                </a:cubicBezTo>
                <a:cubicBezTo>
                  <a:pt x="1604031" y="4538592"/>
                  <a:pt x="1453920" y="4450562"/>
                  <a:pt x="1323573" y="4475712"/>
                </a:cubicBezTo>
                <a:cubicBezTo>
                  <a:pt x="1193226" y="4500862"/>
                  <a:pt x="1049922" y="4471064"/>
                  <a:pt x="824330" y="4475712"/>
                </a:cubicBezTo>
                <a:cubicBezTo>
                  <a:pt x="598738" y="4480360"/>
                  <a:pt x="287810" y="4452941"/>
                  <a:pt x="0" y="4475712"/>
                </a:cubicBezTo>
                <a:cubicBezTo>
                  <a:pt x="-46104" y="4375609"/>
                  <a:pt x="16868" y="4201766"/>
                  <a:pt x="0" y="4050519"/>
                </a:cubicBezTo>
                <a:cubicBezTo>
                  <a:pt x="-16868" y="3899272"/>
                  <a:pt x="39647" y="3601856"/>
                  <a:pt x="0" y="3446298"/>
                </a:cubicBezTo>
                <a:cubicBezTo>
                  <a:pt x="-39647" y="3290740"/>
                  <a:pt x="49812" y="3008735"/>
                  <a:pt x="0" y="2797320"/>
                </a:cubicBezTo>
                <a:cubicBezTo>
                  <a:pt x="-49812" y="2585905"/>
                  <a:pt x="13518" y="2351450"/>
                  <a:pt x="0" y="2193099"/>
                </a:cubicBezTo>
                <a:cubicBezTo>
                  <a:pt x="-13518" y="2034748"/>
                  <a:pt x="34625" y="1835245"/>
                  <a:pt x="0" y="1544121"/>
                </a:cubicBezTo>
                <a:cubicBezTo>
                  <a:pt x="-34625" y="1252997"/>
                  <a:pt x="756" y="1231411"/>
                  <a:pt x="0" y="1118928"/>
                </a:cubicBezTo>
                <a:cubicBezTo>
                  <a:pt x="-756" y="1006445"/>
                  <a:pt x="24074" y="693536"/>
                  <a:pt x="0" y="559464"/>
                </a:cubicBezTo>
                <a:cubicBezTo>
                  <a:pt x="-24074" y="425392"/>
                  <a:pt x="44639" y="193654"/>
                  <a:pt x="0" y="0"/>
                </a:cubicBezTo>
                <a:close/>
              </a:path>
              <a:path w="4063601" h="4475712" stroke="0" extrusionOk="0">
                <a:moveTo>
                  <a:pt x="0" y="0"/>
                </a:moveTo>
                <a:cubicBezTo>
                  <a:pt x="154619" y="-44622"/>
                  <a:pt x="324117" y="47196"/>
                  <a:pt x="499242" y="0"/>
                </a:cubicBezTo>
                <a:cubicBezTo>
                  <a:pt x="674367" y="-47196"/>
                  <a:pt x="897958" y="20146"/>
                  <a:pt x="1120393" y="0"/>
                </a:cubicBezTo>
                <a:cubicBezTo>
                  <a:pt x="1342828" y="-20146"/>
                  <a:pt x="1504352" y="71028"/>
                  <a:pt x="1741543" y="0"/>
                </a:cubicBezTo>
                <a:cubicBezTo>
                  <a:pt x="1978734" y="-71028"/>
                  <a:pt x="2089100" y="20063"/>
                  <a:pt x="2200150" y="0"/>
                </a:cubicBezTo>
                <a:cubicBezTo>
                  <a:pt x="2311200" y="-20063"/>
                  <a:pt x="2554644" y="47379"/>
                  <a:pt x="2699392" y="0"/>
                </a:cubicBezTo>
                <a:cubicBezTo>
                  <a:pt x="2844140" y="-47379"/>
                  <a:pt x="2939312" y="30127"/>
                  <a:pt x="3157998" y="0"/>
                </a:cubicBezTo>
                <a:cubicBezTo>
                  <a:pt x="3376684" y="-30127"/>
                  <a:pt x="3810101" y="52778"/>
                  <a:pt x="4063601" y="0"/>
                </a:cubicBezTo>
                <a:cubicBezTo>
                  <a:pt x="4081806" y="123199"/>
                  <a:pt x="4014599" y="383559"/>
                  <a:pt x="4063601" y="604221"/>
                </a:cubicBezTo>
                <a:cubicBezTo>
                  <a:pt x="4112603" y="824883"/>
                  <a:pt x="4010826" y="974826"/>
                  <a:pt x="4063601" y="1074171"/>
                </a:cubicBezTo>
                <a:cubicBezTo>
                  <a:pt x="4116376" y="1173516"/>
                  <a:pt x="4030229" y="1375573"/>
                  <a:pt x="4063601" y="1499364"/>
                </a:cubicBezTo>
                <a:cubicBezTo>
                  <a:pt x="4096973" y="1623155"/>
                  <a:pt x="4022366" y="1816068"/>
                  <a:pt x="4063601" y="1969313"/>
                </a:cubicBezTo>
                <a:cubicBezTo>
                  <a:pt x="4104836" y="2122558"/>
                  <a:pt x="4032439" y="2363630"/>
                  <a:pt x="4063601" y="2573534"/>
                </a:cubicBezTo>
                <a:cubicBezTo>
                  <a:pt x="4094763" y="2783438"/>
                  <a:pt x="4031402" y="2841633"/>
                  <a:pt x="4063601" y="3088241"/>
                </a:cubicBezTo>
                <a:cubicBezTo>
                  <a:pt x="4095800" y="3334849"/>
                  <a:pt x="4052910" y="3553889"/>
                  <a:pt x="4063601" y="3692462"/>
                </a:cubicBezTo>
                <a:cubicBezTo>
                  <a:pt x="4074292" y="3831035"/>
                  <a:pt x="3987509" y="4114651"/>
                  <a:pt x="4063601" y="4475712"/>
                </a:cubicBezTo>
                <a:cubicBezTo>
                  <a:pt x="3937133" y="4496785"/>
                  <a:pt x="3809699" y="4473334"/>
                  <a:pt x="3604995" y="4475712"/>
                </a:cubicBezTo>
                <a:cubicBezTo>
                  <a:pt x="3400291" y="4478090"/>
                  <a:pt x="3127850" y="4455109"/>
                  <a:pt x="2983844" y="4475712"/>
                </a:cubicBezTo>
                <a:cubicBezTo>
                  <a:pt x="2839838" y="4496315"/>
                  <a:pt x="2619613" y="4448265"/>
                  <a:pt x="2525238" y="4475712"/>
                </a:cubicBezTo>
                <a:cubicBezTo>
                  <a:pt x="2430863" y="4503159"/>
                  <a:pt x="2093163" y="4432370"/>
                  <a:pt x="1944723" y="4475712"/>
                </a:cubicBezTo>
                <a:cubicBezTo>
                  <a:pt x="1796284" y="4519054"/>
                  <a:pt x="1613232" y="4409365"/>
                  <a:pt x="1364209" y="4475712"/>
                </a:cubicBezTo>
                <a:cubicBezTo>
                  <a:pt x="1115186" y="4542059"/>
                  <a:pt x="1128524" y="4443842"/>
                  <a:pt x="905603" y="4475712"/>
                </a:cubicBezTo>
                <a:cubicBezTo>
                  <a:pt x="682682" y="4507582"/>
                  <a:pt x="420487" y="4448126"/>
                  <a:pt x="0" y="4475712"/>
                </a:cubicBezTo>
                <a:cubicBezTo>
                  <a:pt x="-62513" y="4326654"/>
                  <a:pt x="28690" y="4106230"/>
                  <a:pt x="0" y="3916248"/>
                </a:cubicBezTo>
                <a:cubicBezTo>
                  <a:pt x="-28690" y="3726266"/>
                  <a:pt x="42197" y="3552313"/>
                  <a:pt x="0" y="3446298"/>
                </a:cubicBezTo>
                <a:cubicBezTo>
                  <a:pt x="-42197" y="3340283"/>
                  <a:pt x="18026" y="3024973"/>
                  <a:pt x="0" y="2842077"/>
                </a:cubicBezTo>
                <a:cubicBezTo>
                  <a:pt x="-18026" y="2659181"/>
                  <a:pt x="33431" y="2410100"/>
                  <a:pt x="0" y="2193099"/>
                </a:cubicBezTo>
                <a:cubicBezTo>
                  <a:pt x="-33431" y="1976098"/>
                  <a:pt x="25762" y="1813265"/>
                  <a:pt x="0" y="1633635"/>
                </a:cubicBezTo>
                <a:cubicBezTo>
                  <a:pt x="-25762" y="1454005"/>
                  <a:pt x="30730" y="1284825"/>
                  <a:pt x="0" y="1118928"/>
                </a:cubicBezTo>
                <a:cubicBezTo>
                  <a:pt x="-30730" y="953031"/>
                  <a:pt x="14912" y="838695"/>
                  <a:pt x="0" y="559464"/>
                </a:cubicBezTo>
                <a:cubicBezTo>
                  <a:pt x="-14912" y="280233"/>
                  <a:pt x="32160" y="177096"/>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12" name="TextBox 11">
            <a:extLst>
              <a:ext uri="{FF2B5EF4-FFF2-40B4-BE49-F238E27FC236}">
                <a16:creationId xmlns:a16="http://schemas.microsoft.com/office/drawing/2014/main" id="{23257929-065B-BF03-004F-82C11A64105B}"/>
              </a:ext>
            </a:extLst>
          </p:cNvPr>
          <p:cNvSpPr txBox="1"/>
          <p:nvPr/>
        </p:nvSpPr>
        <p:spPr>
          <a:xfrm>
            <a:off x="9576262" y="2799414"/>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7026827" y="3045636"/>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762583" y="3556606"/>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980466" y="3800248"/>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20747" y="4269571"/>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25604" y="4278059"/>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925780"/>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609926"/>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625CB45-B47B-32DC-024D-A9A4F33C6FB4}"/>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dirty="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dirty="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(Non-Linear)</a:t>
                </a:r>
              </a:p>
            </p:txBody>
          </p:sp>
        </mc:Choice>
        <mc:Fallback xmlns="">
          <p:sp>
            <p:nvSpPr>
              <p:cNvPr id="11" name="Rectangle 10">
                <a:extLst>
                  <a:ext uri="{FF2B5EF4-FFF2-40B4-BE49-F238E27FC236}">
                    <a16:creationId xmlns:a16="http://schemas.microsoft.com/office/drawing/2014/main" id="{C625CB45-B47B-32DC-024D-A9A4F33C6FB4}"/>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3"/>
                <a:stretch>
                  <a:fillRect b="-928"/>
                </a:stretch>
              </a:blipFill>
              <a:ln/>
            </p:spPr>
            <p:txBody>
              <a:bodyPr/>
              <a:lstStyle/>
              <a:p>
                <a:r>
                  <a:rPr lang="en-IN">
                    <a:noFill/>
                  </a:rPr>
                  <a:t> </a:t>
                </a:r>
              </a:p>
            </p:txBody>
          </p:sp>
        </mc:Fallback>
      </mc:AlternateContent>
      <p:cxnSp>
        <p:nvCxnSpPr>
          <p:cNvPr id="16" name="Straight Arrow Connector 15">
            <a:extLst>
              <a:ext uri="{FF2B5EF4-FFF2-40B4-BE49-F238E27FC236}">
                <a16:creationId xmlns:a16="http://schemas.microsoft.com/office/drawing/2014/main" id="{00AFA024-9297-CD0C-B0E7-C73A8B56D29F}"/>
              </a:ext>
            </a:extLst>
          </p:cNvPr>
          <p:cNvCxnSpPr>
            <a:cxnSpLocks/>
            <a:endCxn id="20" idx="1"/>
          </p:cNvCxnSpPr>
          <p:nvPr/>
        </p:nvCxnSpPr>
        <p:spPr>
          <a:xfrm>
            <a:off x="4961190" y="5797694"/>
            <a:ext cx="4587420" cy="9419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45F11A7-1EE4-55CD-7846-1578C0CF252F}"/>
              </a:ext>
            </a:extLst>
          </p:cNvPr>
          <p:cNvSpPr txBox="1"/>
          <p:nvPr/>
        </p:nvSpPr>
        <p:spPr>
          <a:xfrm>
            <a:off x="9548610" y="5630280"/>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C2FA8B9C-1C21-341C-33D2-90B84FE2355D}"/>
              </a:ext>
            </a:extLst>
          </p:cNvPr>
          <p:cNvCxnSpPr>
            <a:cxnSpLocks/>
            <a:endCxn id="26" idx="1"/>
          </p:cNvCxnSpPr>
          <p:nvPr/>
        </p:nvCxnSpPr>
        <p:spPr>
          <a:xfrm>
            <a:off x="5308918" y="5891890"/>
            <a:ext cx="4465107" cy="624435"/>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4ADB3CC-0790-6358-A37A-51D44C313303}"/>
              </a:ext>
            </a:extLst>
          </p:cNvPr>
          <p:cNvSpPr txBox="1"/>
          <p:nvPr/>
        </p:nvSpPr>
        <p:spPr>
          <a:xfrm>
            <a:off x="9774025" y="6239326"/>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Loads </a:t>
            </a:r>
            <a:r>
              <a:rPr kumimoji="0" lang="en-US" sz="11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27" name="Straight Arrow Connector 26">
            <a:extLst>
              <a:ext uri="{FF2B5EF4-FFF2-40B4-BE49-F238E27FC236}">
                <a16:creationId xmlns:a16="http://schemas.microsoft.com/office/drawing/2014/main" id="{429EC16A-825C-98B2-F8EC-7A3C2CC93DA3}"/>
              </a:ext>
            </a:extLst>
          </p:cNvPr>
          <p:cNvCxnSpPr>
            <a:cxnSpLocks/>
            <a:endCxn id="26" idx="1"/>
          </p:cNvCxnSpPr>
          <p:nvPr/>
        </p:nvCxnSpPr>
        <p:spPr>
          <a:xfrm>
            <a:off x="5076967" y="6139369"/>
            <a:ext cx="4697058" cy="37695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FCF4E92-ABD9-CD88-9B2B-90B073C8DDD8}"/>
              </a:ext>
            </a:extLst>
          </p:cNvPr>
          <p:cNvSpPr txBox="1"/>
          <p:nvPr/>
        </p:nvSpPr>
        <p:spPr>
          <a:xfrm>
            <a:off x="721793" y="1715496"/>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cxnSp>
        <p:nvCxnSpPr>
          <p:cNvPr id="8" name="Straight Arrow Connector 7">
            <a:extLst>
              <a:ext uri="{FF2B5EF4-FFF2-40B4-BE49-F238E27FC236}">
                <a16:creationId xmlns:a16="http://schemas.microsoft.com/office/drawing/2014/main" id="{11C261D8-4164-C51B-CB60-2CD41EB8B69B}"/>
              </a:ext>
            </a:extLst>
          </p:cNvPr>
          <p:cNvCxnSpPr>
            <a:cxnSpLocks/>
            <a:endCxn id="6" idx="3"/>
          </p:cNvCxnSpPr>
          <p:nvPr/>
        </p:nvCxnSpPr>
        <p:spPr>
          <a:xfrm flipH="1" flipV="1">
            <a:off x="2036243" y="1900162"/>
            <a:ext cx="3123586" cy="345855"/>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55ED9D3-F719-9B4E-1541-DBB31B0F9863}"/>
              </a:ext>
            </a:extLst>
          </p:cNvPr>
          <p:cNvSpPr/>
          <p:nvPr/>
        </p:nvSpPr>
        <p:spPr>
          <a:xfrm>
            <a:off x="5159829" y="2134666"/>
            <a:ext cx="408214" cy="260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6E6ECAC-8E5E-CD62-97A5-E00EAC568D17}"/>
              </a:ext>
            </a:extLst>
          </p:cNvPr>
          <p:cNvSpPr txBox="1"/>
          <p:nvPr/>
        </p:nvSpPr>
        <p:spPr>
          <a:xfrm>
            <a:off x="231835" y="2333648"/>
            <a:ext cx="2968388" cy="646331"/>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orbel"/>
                <a:ea typeface="+mn-ea"/>
                <a:cs typeface="+mn-cs"/>
              </a:rPr>
              <a:t>Ensures Complementarity of Charging and Discharging, or alternatively, ensure there’s no SCD.</a:t>
            </a:r>
            <a:endParaRPr kumimoji="0" lang="en-US" sz="1200" b="0" i="1" u="none" strike="noStrike" kern="1200" cap="none" spc="0" normalizeH="0" baseline="0" noProof="0" dirty="0">
              <a:ln>
                <a:noFill/>
              </a:ln>
              <a:solidFill>
                <a:srgbClr val="002060"/>
              </a:solidFill>
              <a:effectLst/>
              <a:uLnTx/>
              <a:uFillTx/>
              <a:latin typeface="Corbel"/>
              <a:ea typeface="+mn-ea"/>
              <a:cs typeface="+mn-cs"/>
            </a:endParaRPr>
          </a:p>
        </p:txBody>
      </p:sp>
      <p:sp>
        <p:nvSpPr>
          <p:cNvPr id="31" name="TextBox 30">
            <a:extLst>
              <a:ext uri="{FF2B5EF4-FFF2-40B4-BE49-F238E27FC236}">
                <a16:creationId xmlns:a16="http://schemas.microsoft.com/office/drawing/2014/main" id="{E5B16104-836E-C721-3D83-6716B1E1DA3E}"/>
              </a:ext>
            </a:extLst>
          </p:cNvPr>
          <p:cNvSpPr txBox="1"/>
          <p:nvPr/>
        </p:nvSpPr>
        <p:spPr>
          <a:xfrm>
            <a:off x="8729050" y="1876685"/>
            <a:ext cx="2853413" cy="7386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rbel"/>
                <a:ea typeface="+mn-ea"/>
                <a:cs typeface="+mn-cs"/>
              </a:rPr>
              <a:t>For minimizing the deviation between end-of-day battery SOC and a reference SOC.</a:t>
            </a:r>
            <a:endParaRPr kumimoji="0" lang="en-US" sz="1400" b="0" i="1" u="none" strike="noStrike" kern="1200" cap="none" spc="0" normalizeH="0" baseline="0" noProof="0" dirty="0">
              <a:ln>
                <a:noFill/>
              </a:ln>
              <a:solidFill>
                <a:srgbClr val="002060"/>
              </a:solidFill>
              <a:effectLst/>
              <a:uLnTx/>
              <a:uFillTx/>
              <a:latin typeface="Corbel"/>
              <a:ea typeface="+mn-ea"/>
              <a:cs typeface="+mn-cs"/>
            </a:endParaRPr>
          </a:p>
        </p:txBody>
      </p:sp>
      <p:sp>
        <p:nvSpPr>
          <p:cNvPr id="34" name="Rectangle 33">
            <a:extLst>
              <a:ext uri="{FF2B5EF4-FFF2-40B4-BE49-F238E27FC236}">
                <a16:creationId xmlns:a16="http://schemas.microsoft.com/office/drawing/2014/main" id="{4DB87945-18C4-38BE-92FF-7344E040C656}"/>
              </a:ext>
            </a:extLst>
          </p:cNvPr>
          <p:cNvSpPr/>
          <p:nvPr/>
        </p:nvSpPr>
        <p:spPr>
          <a:xfrm>
            <a:off x="4771615" y="2427093"/>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8C781ABA-3284-14EB-EBB5-44A8DFFB8197}"/>
              </a:ext>
            </a:extLst>
          </p:cNvPr>
          <p:cNvCxnSpPr>
            <a:cxnSpLocks/>
            <a:stCxn id="37" idx="3"/>
            <a:endCxn id="31" idx="1"/>
          </p:cNvCxnSpPr>
          <p:nvPr/>
        </p:nvCxnSpPr>
        <p:spPr>
          <a:xfrm flipV="1">
            <a:off x="6816020" y="2246017"/>
            <a:ext cx="1913030" cy="866132"/>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9A4E39F-C046-A519-D9D4-A8ACF0F4EF9F}"/>
              </a:ext>
            </a:extLst>
          </p:cNvPr>
          <p:cNvSpPr/>
          <p:nvPr/>
        </p:nvSpPr>
        <p:spPr>
          <a:xfrm>
            <a:off x="4494641" y="2887966"/>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A57C5FBB-DFEA-F44C-31A4-5C3DDA14CE12}"/>
              </a:ext>
            </a:extLst>
          </p:cNvPr>
          <p:cNvCxnSpPr>
            <a:stCxn id="34" idx="1"/>
            <a:endCxn id="30" idx="3"/>
          </p:cNvCxnSpPr>
          <p:nvPr/>
        </p:nvCxnSpPr>
        <p:spPr>
          <a:xfrm flipH="1">
            <a:off x="3200223" y="2651276"/>
            <a:ext cx="1571392" cy="553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87A701A-5686-EB09-1AA3-079BAAE6FEBF}"/>
              </a:ext>
            </a:extLst>
          </p:cNvPr>
          <p:cNvSpPr txBox="1"/>
          <p:nvPr/>
        </p:nvSpPr>
        <p:spPr>
          <a:xfrm>
            <a:off x="183682" y="3138300"/>
            <a:ext cx="2664761" cy="6001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100" b="0" i="1" u="none" strike="noStrike" kern="1200" cap="none" spc="0" normalizeH="0" baseline="0" noProof="0" dirty="0">
                <a:ln>
                  <a:noFill/>
                </a:ln>
                <a:solidFill>
                  <a:srgbClr val="002060"/>
                </a:solidFill>
                <a:effectLst/>
                <a:uLnTx/>
                <a:uFillTx/>
                <a:latin typeface="Corbel"/>
                <a:ea typeface="+mn-ea"/>
                <a:cs typeface="+mn-cs"/>
              </a:rPr>
              <a:t>(temporally coupled) </a:t>
            </a:r>
            <a:r>
              <a:rPr kumimoji="0" lang="en-US" sz="1100" i="1" u="sng" strike="noStrike" kern="1200" cap="none" spc="0" normalizeH="0" baseline="0" noProof="0" dirty="0">
                <a:ln>
                  <a:noFill/>
                </a:ln>
                <a:solidFill>
                  <a:schemeClr val="bg1"/>
                </a:solidFill>
                <a:effectLst/>
                <a:uLnTx/>
                <a:uFillTx/>
                <a:latin typeface="Corbel"/>
                <a:ea typeface="+mn-ea"/>
                <a:cs typeface="+mn-cs"/>
              </a:rPr>
              <a:t>with complementarity relaxed.</a:t>
            </a:r>
          </a:p>
        </p:txBody>
      </p:sp>
      <p:cxnSp>
        <p:nvCxnSpPr>
          <p:cNvPr id="50" name="Straight Arrow Connector 49">
            <a:extLst>
              <a:ext uri="{FF2B5EF4-FFF2-40B4-BE49-F238E27FC236}">
                <a16:creationId xmlns:a16="http://schemas.microsoft.com/office/drawing/2014/main" id="{3AAE930D-9AFC-A501-7B96-008F04E370C4}"/>
              </a:ext>
            </a:extLst>
          </p:cNvPr>
          <p:cNvCxnSpPr>
            <a:cxnSpLocks/>
            <a:endCxn id="44" idx="3"/>
          </p:cNvCxnSpPr>
          <p:nvPr/>
        </p:nvCxnSpPr>
        <p:spPr>
          <a:xfrm flipH="1" flipV="1">
            <a:off x="2848443" y="3438382"/>
            <a:ext cx="1744029" cy="1360762"/>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749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Conclusion and Discussion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endParaRPr lang="en-US" sz="2000" kern="1200" dirty="0">
              <a:latin typeface="+mn-lt"/>
              <a:ea typeface="+mn-ea"/>
              <a:cs typeface="+mn-cs"/>
            </a:endParaRP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endParaRPr lang="en-IN" dirty="0"/>
          </a:p>
          <a:p>
            <a:endParaRPr lang="en-IN" dirty="0"/>
          </a:p>
        </p:txBody>
      </p:sp>
      <p:sp>
        <p:nvSpPr>
          <p:cNvPr id="3" name="TextBox 2">
            <a:extLst>
              <a:ext uri="{FF2B5EF4-FFF2-40B4-BE49-F238E27FC236}">
                <a16:creationId xmlns:a16="http://schemas.microsoft.com/office/drawing/2014/main" id="{999F3CC4-EE53-941E-4FA1-FF903A2BDFBA}"/>
              </a:ext>
            </a:extLst>
          </p:cNvPr>
          <p:cNvSpPr txBox="1"/>
          <p:nvPr/>
        </p:nvSpPr>
        <p:spPr>
          <a:xfrm>
            <a:off x="820010" y="2259453"/>
            <a:ext cx="10559845" cy="4801314"/>
          </a:xfrm>
          <a:prstGeom prst="rect">
            <a:avLst/>
          </a:prstGeom>
          <a:noFill/>
        </p:spPr>
        <p:txBody>
          <a:bodyPr wrap="square" rtlCol="0">
            <a:spAutoFit/>
          </a:bodyPr>
          <a:lstStyle/>
          <a:p>
            <a:r>
              <a:rPr lang="en-IN" dirty="0"/>
              <a:t>Major Observations:</a:t>
            </a:r>
          </a:p>
          <a:p>
            <a:r>
              <a:rPr lang="en-IN" dirty="0"/>
              <a:t>	Batteries were modelled correctly, i.e. no Simultaneous Charging and Discharging was observed.</a:t>
            </a:r>
          </a:p>
          <a:p>
            <a:r>
              <a:rPr lang="en-IN" dirty="0"/>
              <a:t>	Terminal SOC values (SOC values at end of day) mostly kept close to the original SOC values (beginning of day).</a:t>
            </a:r>
          </a:p>
          <a:p>
            <a:endParaRPr lang="en-IN" dirty="0"/>
          </a:p>
          <a:p>
            <a:r>
              <a:rPr lang="en-IN" dirty="0"/>
              <a:t>Questions:</a:t>
            </a:r>
            <a:br>
              <a:rPr lang="en-IN" dirty="0"/>
            </a:br>
            <a:r>
              <a:rPr lang="en-IN" dirty="0"/>
              <a:t>Currently the EDO Nodes have been modelled as batteries, but different models can be accommodated. What kind of models are </a:t>
            </a:r>
            <a:r>
              <a:rPr lang="en-IN" dirty="0" err="1"/>
              <a:t>Avista</a:t>
            </a:r>
            <a:r>
              <a:rPr lang="en-IN" dirty="0"/>
              <a:t> expecting?</a:t>
            </a:r>
          </a:p>
          <a:p>
            <a:endParaRPr lang="en-IN" dirty="0"/>
          </a:p>
          <a:p>
            <a:r>
              <a:rPr lang="en-IN" dirty="0"/>
              <a:t>What kind of objective function is </a:t>
            </a:r>
            <a:r>
              <a:rPr lang="en-IN" dirty="0" err="1"/>
              <a:t>Avista</a:t>
            </a:r>
            <a:r>
              <a:rPr lang="en-IN" dirty="0"/>
              <a:t> looking to optimize? Currently for line losses, the EDO nodes are operated under direct control, but for price signal inclusion, indirect control can be imposed on the EDO nodes (price signal data will be needed).</a:t>
            </a:r>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3645221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What has been done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D3C499-85CA-1899-D8C9-0A18D1DA2297}"/>
                  </a:ext>
                </a:extLst>
              </p:cNvPr>
              <p:cNvSpPr txBox="1"/>
              <p:nvPr/>
            </p:nvSpPr>
            <p:spPr>
              <a:xfrm>
                <a:off x="549998" y="2318446"/>
                <a:ext cx="10612939"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A variety of simulation runs have been modelled and run for the sake of benchmarking including:</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800" b="0" i="0" u="none" strike="noStrike" kern="1200" cap="none" spc="0" normalizeH="0" baseline="0" noProof="0" dirty="0">
                    <a:ln>
                      <a:noFill/>
                    </a:ln>
                    <a:solidFill>
                      <a:srgbClr val="000000"/>
                    </a:solidFill>
                    <a:effectLst/>
                    <a:uLnTx/>
                    <a:uFillTx/>
                    <a:latin typeface="Corbel"/>
                    <a:ea typeface="+mn-ea"/>
                    <a:cs typeface="+mn-cs"/>
                  </a:rPr>
                </a:br>
                <a:r>
                  <a:rPr kumimoji="0" lang="en-IN" sz="1800" b="0" i="0" u="none" strike="noStrike" kern="1200" cap="none" spc="0" normalizeH="0" baseline="0" noProof="0" dirty="0">
                    <a:ln>
                      <a:noFill/>
                    </a:ln>
                    <a:solidFill>
                      <a:srgbClr val="000000"/>
                    </a:solidFill>
                    <a:effectLst/>
                    <a:uLnTx/>
                    <a:uFillTx/>
                    <a:latin typeface="Corbel"/>
                    <a:ea typeface="+mn-ea"/>
                    <a:cs typeface="+mn-cs"/>
                  </a:rPr>
                  <a:t>Centralized OPF with and without batteries (</a:t>
                </a:r>
                <a14:m>
                  <m:oMath xmlns:m="http://schemas.openxmlformats.org/officeDocument/2006/math">
                    <m:r>
                      <a:rPr kumimoji="0" lang="en-I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time-steps).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Distributed* OPF with and without batteries. (</a:t>
                </a:r>
                <a14:m>
                  <m:oMath xmlns:m="http://schemas.openxmlformats.org/officeDocument/2006/math">
                    <m:r>
                      <a:rPr kumimoji="0" lang="en-IN"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𝑇</m:t>
                    </m:r>
                    <m:r>
                      <m:rPr>
                        <m:nor/>
                      </m:rPr>
                      <a:rPr kumimoji="0" lang="en-IN" sz="1800" b="0" i="0" u="none" strike="noStrike" kern="1200" cap="none" spc="0" normalizeH="0" baseline="0" noProof="0" dirty="0">
                        <a:ln>
                          <a:noFill/>
                        </a:ln>
                        <a:solidFill>
                          <a:srgbClr val="000000"/>
                        </a:solidFill>
                        <a:effectLst/>
                        <a:uLnTx/>
                        <a:uFillTx/>
                        <a:latin typeface="Corbel"/>
                        <a:ea typeface="+mn-ea"/>
                        <a:cs typeface="+mn-cs"/>
                      </a:rPr>
                      <m:t> </m:t>
                    </m:r>
                    <m:r>
                      <m:rPr>
                        <m:nor/>
                      </m:rPr>
                      <a:rPr kumimoji="0" lang="en-IN" sz="1800" b="0" i="0" u="none" strike="noStrike" kern="1200" cap="none" spc="0" normalizeH="0" baseline="0" noProof="0" dirty="0">
                        <a:ln>
                          <a:noFill/>
                        </a:ln>
                        <a:solidFill>
                          <a:srgbClr val="000000"/>
                        </a:solidFill>
                        <a:effectLst/>
                        <a:uLnTx/>
                        <a:uFillTx/>
                        <a:latin typeface="Corbel"/>
                        <a:ea typeface="+mn-ea"/>
                        <a:cs typeface="+mn-cs"/>
                      </a:rPr>
                      <m:t>time</m:t>
                    </m:r>
                    <m:r>
                      <m:rPr>
                        <m:nor/>
                      </m:rPr>
                      <a:rPr kumimoji="0" lang="en-IN" sz="1800" b="0" i="0" u="none" strike="noStrike" kern="1200" cap="none" spc="0" normalizeH="0" baseline="0" noProof="0" dirty="0">
                        <a:ln>
                          <a:noFill/>
                        </a:ln>
                        <a:solidFill>
                          <a:srgbClr val="000000"/>
                        </a:solidFill>
                        <a:effectLst/>
                        <a:uLnTx/>
                        <a:uFillTx/>
                        <a:latin typeface="Corbel"/>
                        <a:ea typeface="+mn-ea"/>
                        <a:cs typeface="+mn-cs"/>
                      </a:rPr>
                      <m:t>−</m:t>
                    </m:r>
                    <m:r>
                      <m:rPr>
                        <m:nor/>
                      </m:rPr>
                      <a:rPr kumimoji="0" lang="en-IN" sz="1800" b="0" i="0" u="none" strike="noStrike" kern="1200" cap="none" spc="0" normalizeH="0" baseline="0" noProof="0" dirty="0">
                        <a:ln>
                          <a:noFill/>
                        </a:ln>
                        <a:solidFill>
                          <a:srgbClr val="000000"/>
                        </a:solidFill>
                        <a:effectLst/>
                        <a:uLnTx/>
                        <a:uFillTx/>
                        <a:latin typeface="Corbel"/>
                        <a:ea typeface="+mn-ea"/>
                        <a:cs typeface="+mn-cs"/>
                      </a:rPr>
                      <m:t>steps</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m:t>
                    </m:r>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*Spatially Distributed Computation, Brute-forced Temporal Computation.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Corbel"/>
                    <a:ea typeface="+mn-ea"/>
                    <a:cs typeface="+mn-cs"/>
                  </a:rPr>
                  <a:t>Previous: Distributed OPF with batteries in a greedy “minimize losses right this time-period, for every time-period” manner. (</a:t>
                </a:r>
                <a14:m>
                  <m:oMath xmlns:m="http://schemas.openxmlformats.org/officeDocument/2006/math">
                    <m:r>
                      <a:rPr kumimoji="0" lang="en-IN" sz="1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400" b="0" i="0" u="none" strike="noStrike" kern="1200" cap="none" spc="0" normalizeH="0" baseline="0" noProof="0" dirty="0">
                    <a:ln>
                      <a:noFill/>
                    </a:ln>
                    <a:solidFill>
                      <a:srgbClr val="000000"/>
                    </a:solidFill>
                    <a:effectLst/>
                    <a:uLnTx/>
                    <a:uFillTx/>
                    <a:latin typeface="Corbel"/>
                    <a:ea typeface="+mn-ea"/>
                    <a:cs typeface="+mn-cs"/>
                  </a:rPr>
                  <a:t> Areas, </a:t>
                </a:r>
                <a14:m>
                  <m:oMath xmlns:m="http://schemas.openxmlformats.org/officeDocument/2006/math">
                    <m:r>
                      <a:rPr kumimoji="0" lang="en-IN"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400" b="0" i="0" u="none" strike="noStrike" kern="1200" cap="none" spc="0" normalizeH="0" baseline="0" noProof="0" dirty="0">
                    <a:ln>
                      <a:noFill/>
                    </a:ln>
                    <a:solidFill>
                      <a:srgbClr val="000000"/>
                    </a:solidFill>
                    <a:effectLst/>
                    <a:uLnTx/>
                    <a:uFillTx/>
                    <a:latin typeface="Corbel"/>
                    <a:ea typeface="+mn-ea"/>
                    <a:cs typeface="+mn-cs"/>
                  </a:rPr>
                  <a:t> time-steps)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6" name="TextBox 15">
                <a:extLst>
                  <a:ext uri="{FF2B5EF4-FFF2-40B4-BE49-F238E27FC236}">
                    <a16:creationId xmlns:a16="http://schemas.microsoft.com/office/drawing/2014/main" id="{82D3C499-85CA-1899-D8C9-0A18D1DA2297}"/>
                  </a:ext>
                </a:extLst>
              </p:cNvPr>
              <p:cNvSpPr txBox="1">
                <a:spLocks noRot="1" noChangeAspect="1" noMove="1" noResize="1" noEditPoints="1" noAdjustHandles="1" noChangeArrowheads="1" noChangeShapeType="1" noTextEdit="1"/>
              </p:cNvSpPr>
              <p:nvPr/>
            </p:nvSpPr>
            <p:spPr>
              <a:xfrm>
                <a:off x="549998" y="2318446"/>
                <a:ext cx="10612939" cy="2739211"/>
              </a:xfrm>
              <a:prstGeom prst="rect">
                <a:avLst/>
              </a:prstGeom>
              <a:blipFill>
                <a:blip r:embed="rId2"/>
                <a:stretch>
                  <a:fillRect l="-460" t="-1111"/>
                </a:stretch>
              </a:blipFill>
            </p:spPr>
            <p:txBody>
              <a:bodyPr/>
              <a:lstStyle/>
              <a:p>
                <a:r>
                  <a:rPr lang="en-IN">
                    <a:noFill/>
                  </a:rPr>
                  <a:t> </a:t>
                </a:r>
              </a:p>
            </p:txBody>
          </p:sp>
        </mc:Fallback>
      </mc:AlternateContent>
    </p:spTree>
    <p:extLst>
      <p:ext uri="{BB962C8B-B14F-4D97-AF65-F5344CB8AC3E}">
        <p14:creationId xmlns:p14="http://schemas.microsoft.com/office/powerpoint/2010/main" val="1830652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𝐿𝑜𝑠𝑠𝑒𝑠</m:t>
                        </m:r>
                      </m:sub>
                    </m:sSub>
                    <m:r>
                      <a:rPr lang="en-US" b="0" i="1" smtClean="0">
                        <a:solidFill>
                          <a:schemeClr val="tx1"/>
                        </a:solidFill>
                        <a:latin typeface="Cambria Math" panose="02040503050406030204" pitchFamily="18" charset="0"/>
                      </a:rPr>
                      <m:t> </m:t>
                    </m:r>
                  </m:oMath>
                </a14:m>
                <a:r>
                  <a:rPr lang="en-US" dirty="0">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 name="Picture 3" descr="A graph with a line and a point&#10;&#10;Description automatically generated">
            <a:extLst>
              <a:ext uri="{FF2B5EF4-FFF2-40B4-BE49-F238E27FC236}">
                <a16:creationId xmlns:a16="http://schemas.microsoft.com/office/drawing/2014/main" id="{B7BB4D8C-B868-8458-8606-4FBDD6FD4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590" y="2691067"/>
            <a:ext cx="5844982" cy="3767336"/>
          </a:xfrm>
          <a:prstGeom prst="rect">
            <a:avLst/>
          </a:prstGeom>
        </p:spPr>
      </p:pic>
    </p:spTree>
    <p:extLst>
      <p:ext uri="{BB962C8B-B14F-4D97-AF65-F5344CB8AC3E}">
        <p14:creationId xmlns:p14="http://schemas.microsoft.com/office/powerpoint/2010/main" val="187649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a:solidFill>
                              <a:schemeClr val="tx1"/>
                            </a:solidFill>
                            <a:latin typeface="Cambria Math" panose="02040503050406030204" pitchFamily="18" charset="0"/>
                          </a:rPr>
                          <m:t>12</m:t>
                        </m:r>
                      </m:sub>
                    </m:sSub>
                    <m:r>
                      <a:rPr lang="en-US" b="0" i="1" smtClean="0">
                        <a:solidFill>
                          <a:schemeClr val="tx1"/>
                        </a:solidFill>
                        <a:latin typeface="Cambria Math" panose="02040503050406030204" pitchFamily="18" charset="0"/>
                      </a:rPr>
                      <m:t> </m:t>
                    </m:r>
                  </m:oMath>
                </a14:m>
                <a:r>
                  <a:rPr lang="en-US" dirty="0">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1" name="Picture 10" descr="A graph with lines and dots&#10;&#10;Description automatically generated">
            <a:extLst>
              <a:ext uri="{FF2B5EF4-FFF2-40B4-BE49-F238E27FC236}">
                <a16:creationId xmlns:a16="http://schemas.microsoft.com/office/drawing/2014/main" id="{306A634A-9006-8B3E-9036-0E56A8FB0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869553"/>
            <a:ext cx="3758184" cy="3100502"/>
          </a:xfrm>
          <a:prstGeom prst="rect">
            <a:avLst/>
          </a:prstGeom>
        </p:spPr>
      </p:pic>
      <p:pic>
        <p:nvPicPr>
          <p:cNvPr id="7" name="Picture 6" descr="A graph with lines and dots&#10;&#10;Description automatically generated">
            <a:extLst>
              <a:ext uri="{FF2B5EF4-FFF2-40B4-BE49-F238E27FC236}">
                <a16:creationId xmlns:a16="http://schemas.microsoft.com/office/drawing/2014/main" id="{6BB272FE-5AB6-956B-A6F5-EA0A4D96D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893042"/>
            <a:ext cx="3758184" cy="3053525"/>
          </a:xfrm>
          <a:prstGeom prst="rect">
            <a:avLst/>
          </a:prstGeom>
        </p:spPr>
      </p:pic>
      <p:pic>
        <p:nvPicPr>
          <p:cNvPr id="9" name="Picture 8" descr="A graph of a number&#10;&#10;Description automatically generated">
            <a:extLst>
              <a:ext uri="{FF2B5EF4-FFF2-40B4-BE49-F238E27FC236}">
                <a16:creationId xmlns:a16="http://schemas.microsoft.com/office/drawing/2014/main" id="{45161DFF-50E0-0109-844B-0FD500F7F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893042"/>
            <a:ext cx="3758184" cy="3053525"/>
          </a:xfrm>
          <a:prstGeom prst="rect">
            <a:avLst/>
          </a:prstGeom>
        </p:spPr>
      </p:pic>
    </p:spTree>
    <p:extLst>
      <p:ext uri="{BB962C8B-B14F-4D97-AF65-F5344CB8AC3E}">
        <p14:creationId xmlns:p14="http://schemas.microsoft.com/office/powerpoint/2010/main" val="2971152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𝑉</m:t>
                        </m:r>
                      </m:e>
                      <m:sub>
                        <m:r>
                          <a:rPr lang="en-US" b="0" i="1">
                            <a:solidFill>
                              <a:schemeClr val="tx1"/>
                            </a:solidFill>
                            <a:latin typeface="Cambria Math" panose="02040503050406030204" pitchFamily="18" charset="0"/>
                          </a:rPr>
                          <m:t>1</m:t>
                        </m:r>
                      </m:sub>
                    </m:sSub>
                  </m:oMath>
                </a14:m>
                <a:r>
                  <a:rPr lang="en-US" dirty="0">
                    <a:solidFill>
                      <a:schemeClr val="tx1"/>
                    </a:solidFill>
                  </a:rPr>
                  <a:t> 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9"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 name="Picture 3">
            <a:extLst>
              <a:ext uri="{FF2B5EF4-FFF2-40B4-BE49-F238E27FC236}">
                <a16:creationId xmlns:a16="http://schemas.microsoft.com/office/drawing/2014/main" id="{187EDB88-5F00-C234-9453-176231A08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921228"/>
            <a:ext cx="3758184" cy="2997152"/>
          </a:xfrm>
          <a:prstGeom prst="rect">
            <a:avLst/>
          </a:prstGeom>
        </p:spPr>
      </p:pic>
      <p:pic>
        <p:nvPicPr>
          <p:cNvPr id="8" name="Picture 7">
            <a:extLst>
              <a:ext uri="{FF2B5EF4-FFF2-40B4-BE49-F238E27FC236}">
                <a16:creationId xmlns:a16="http://schemas.microsoft.com/office/drawing/2014/main" id="{12980A01-A3F1-2D5E-29C4-10976D032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944717"/>
            <a:ext cx="3758184" cy="2950175"/>
          </a:xfrm>
          <a:prstGeom prst="rect">
            <a:avLst/>
          </a:prstGeom>
        </p:spPr>
      </p:pic>
      <p:pic>
        <p:nvPicPr>
          <p:cNvPr id="12" name="Picture 11">
            <a:extLst>
              <a:ext uri="{FF2B5EF4-FFF2-40B4-BE49-F238E27FC236}">
                <a16:creationId xmlns:a16="http://schemas.microsoft.com/office/drawing/2014/main" id="{0B3DF6B5-1791-64F5-0CDC-D6F283F01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944717"/>
            <a:ext cx="3758184" cy="2950175"/>
          </a:xfrm>
          <a:prstGeom prst="rect">
            <a:avLst/>
          </a:prstGeom>
        </p:spPr>
      </p:pic>
    </p:spTree>
    <p:extLst>
      <p:ext uri="{BB962C8B-B14F-4D97-AF65-F5344CB8AC3E}">
        <p14:creationId xmlns:p14="http://schemas.microsoft.com/office/powerpoint/2010/main" val="127547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SCD Plots to check Physical validity of Distributed MPOPF</a:t>
            </a: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6" name="TextBox 5">
            <a:extLst>
              <a:ext uri="{FF2B5EF4-FFF2-40B4-BE49-F238E27FC236}">
                <a16:creationId xmlns:a16="http://schemas.microsoft.com/office/drawing/2014/main" id="{BBD391C4-FFF9-18BC-EE02-6EAA8597BB1D}"/>
              </a:ext>
            </a:extLst>
          </p:cNvPr>
          <p:cNvSpPr txBox="1"/>
          <p:nvPr/>
        </p:nvSpPr>
        <p:spPr>
          <a:xfrm>
            <a:off x="4216845" y="2318446"/>
            <a:ext cx="3366811" cy="22621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dirty="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dirty="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dirty="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is almost the same as initial SOC</a:t>
            </a:r>
          </a:p>
        </p:txBody>
      </p:sp>
      <p:pic>
        <p:nvPicPr>
          <p:cNvPr id="7" name="Picture 6" descr="A graph of battery charging and battery charge&#10;&#10;Description automatically generated">
            <a:extLst>
              <a:ext uri="{FF2B5EF4-FFF2-40B4-BE49-F238E27FC236}">
                <a16:creationId xmlns:a16="http://schemas.microsoft.com/office/drawing/2014/main" id="{45CB7454-49A2-3481-38F6-AFB7A8FA7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2" y="1985799"/>
            <a:ext cx="4134557" cy="3099736"/>
          </a:xfrm>
          <a:prstGeom prst="rect">
            <a:avLst/>
          </a:prstGeom>
        </p:spPr>
      </p:pic>
      <p:pic>
        <p:nvPicPr>
          <p:cNvPr id="9" name="Picture 8" descr="A graph of battery charging and battery charge&#10;&#10;Description automatically generated">
            <a:extLst>
              <a:ext uri="{FF2B5EF4-FFF2-40B4-BE49-F238E27FC236}">
                <a16:creationId xmlns:a16="http://schemas.microsoft.com/office/drawing/2014/main" id="{92A514B6-E665-27CC-CE6C-A6DF742E8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0102" y="1985799"/>
            <a:ext cx="4227558" cy="3169460"/>
          </a:xfrm>
          <a:prstGeom prst="rect">
            <a:avLst/>
          </a:prstGeom>
        </p:spPr>
      </p:pic>
    </p:spTree>
    <p:extLst>
      <p:ext uri="{BB962C8B-B14F-4D97-AF65-F5344CB8AC3E}">
        <p14:creationId xmlns:p14="http://schemas.microsoft.com/office/powerpoint/2010/main" val="2980666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dirty="0">
                    <a:latin typeface="+mn-lt"/>
                    <a:ea typeface="+mn-ea"/>
                    <a:cs typeface="+mn-cs"/>
                  </a:rPr>
                  <a:t> Node System from Centralized MPOPF</a:t>
                </a:r>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D391C4-FFF9-18BC-EE02-6EAA8597BB1D}"/>
                  </a:ext>
                </a:extLst>
              </p:cNvPr>
              <p:cNvSpPr txBox="1"/>
              <p:nvPr/>
            </p:nvSpPr>
            <p:spPr>
              <a:xfrm>
                <a:off x="5244526" y="2554421"/>
                <a:ext cx="6035040" cy="29238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The plot shown is typical of the charging/discharging cycle for most batteries in the area.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dirty="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dirty="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dirty="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is almost the same as initial SOC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IEEE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123</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Node System modelled here has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85</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nodes with Nodes and DERs and Batteries.</a:t>
                </a:r>
              </a:p>
            </p:txBody>
          </p:sp>
        </mc:Choice>
        <mc:Fallback xmlns="">
          <p:sp>
            <p:nvSpPr>
              <p:cNvPr id="6" name="TextBox 5">
                <a:extLst>
                  <a:ext uri="{FF2B5EF4-FFF2-40B4-BE49-F238E27FC236}">
                    <a16:creationId xmlns:a16="http://schemas.microsoft.com/office/drawing/2014/main" id="{BBD391C4-FFF9-18BC-EE02-6EAA8597BB1D}"/>
                  </a:ext>
                </a:extLst>
              </p:cNvPr>
              <p:cNvSpPr txBox="1">
                <a:spLocks noRot="1" noChangeAspect="1" noMove="1" noResize="1" noEditPoints="1" noAdjustHandles="1" noChangeArrowheads="1" noChangeShapeType="1" noTextEdit="1"/>
              </p:cNvSpPr>
              <p:nvPr/>
            </p:nvSpPr>
            <p:spPr>
              <a:xfrm>
                <a:off x="5244526" y="2554421"/>
                <a:ext cx="6035040" cy="2923877"/>
              </a:xfrm>
              <a:prstGeom prst="rect">
                <a:avLst/>
              </a:prstGeom>
              <a:blipFill>
                <a:blip r:embed="rId3"/>
                <a:stretch>
                  <a:fillRect l="-808" t="-1042" r="-505" b="-2292"/>
                </a:stretch>
              </a:blipFill>
            </p:spPr>
            <p:txBody>
              <a:bodyPr/>
              <a:lstStyle/>
              <a:p>
                <a:r>
                  <a:rPr lang="en-IN">
                    <a:noFill/>
                  </a:rPr>
                  <a:t> </a:t>
                </a:r>
              </a:p>
            </p:txBody>
          </p:sp>
        </mc:Fallback>
      </mc:AlternateContent>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spTree>
    <p:extLst>
      <p:ext uri="{BB962C8B-B14F-4D97-AF65-F5344CB8AC3E}">
        <p14:creationId xmlns:p14="http://schemas.microsoft.com/office/powerpoint/2010/main" val="825524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p:txBody>
          <a:bodyPr/>
          <a:lstStyle/>
          <a:p>
            <a:r>
              <a:rPr lang="en-US" dirty="0"/>
              <a:t>Overall Scope of the problem</a:t>
            </a:r>
            <a:br>
              <a:rPr lang="en-US" dirty="0"/>
            </a:br>
            <a:r>
              <a:rPr lang="en-US" sz="1800" dirty="0"/>
              <a:t>Algorithm and Communication Architecture</a:t>
            </a:r>
            <a:endParaRPr lang="en-US" dirty="0"/>
          </a:p>
        </p:txBody>
      </p:sp>
      <p:sp>
        <p:nvSpPr>
          <p:cNvPr id="3" name="Content Placeholder 2">
            <a:extLst>
              <a:ext uri="{FF2B5EF4-FFF2-40B4-BE49-F238E27FC236}">
                <a16:creationId xmlns:a16="http://schemas.microsoft.com/office/drawing/2014/main" id="{F817A183-838C-F710-3904-29E53CB9E229}"/>
              </a:ext>
            </a:extLst>
          </p:cNvPr>
          <p:cNvSpPr>
            <a:spLocks noGrp="1"/>
          </p:cNvSpPr>
          <p:nvPr>
            <p:ph idx="1"/>
          </p:nvPr>
        </p:nvSpPr>
        <p:spPr>
          <a:xfrm>
            <a:off x="859411" y="1862430"/>
            <a:ext cx="1299754" cy="4286531"/>
          </a:xfrm>
        </p:spPr>
        <p:txBody>
          <a:bodyPr/>
          <a:lstStyle/>
          <a:p>
            <a:pPr marL="0" indent="0">
              <a:buNone/>
            </a:pPr>
            <a:r>
              <a:rPr lang="en-US" sz="1200" dirty="0" err="1"/>
              <a:t>OpenDSO</a:t>
            </a:r>
            <a:r>
              <a:rPr lang="en-US" sz="1200" dirty="0"/>
              <a:t>-System Operator (Forecast)</a:t>
            </a:r>
          </a:p>
          <a:p>
            <a:pPr marL="0" indent="0">
              <a:buNone/>
            </a:pPr>
            <a:r>
              <a:rPr lang="en-US" sz="1200" dirty="0" err="1"/>
              <a:t>OpenDSO</a:t>
            </a:r>
            <a:r>
              <a:rPr lang="en-US" sz="1200" dirty="0"/>
              <a:t>-Measurement Devices</a:t>
            </a:r>
          </a:p>
          <a:p>
            <a:pPr marL="0" indent="0">
              <a:buNone/>
            </a:pPr>
            <a:r>
              <a:rPr lang="en-US" sz="1200" dirty="0" err="1"/>
              <a:t>OpenDSO</a:t>
            </a:r>
            <a:r>
              <a:rPr lang="en-US" sz="1200" dirty="0"/>
              <a:t>-EDO</a:t>
            </a:r>
          </a:p>
          <a:p>
            <a:pPr marL="0" indent="0">
              <a:buNone/>
            </a:pPr>
            <a:endParaRPr lang="en-US" sz="1200" dirty="0"/>
          </a:p>
          <a:p>
            <a:pPr marL="0" indent="0">
              <a:buNone/>
            </a:pPr>
            <a:r>
              <a:rPr lang="en-US" sz="1200" dirty="0" err="1"/>
              <a:t>OpenDSO-OpenDSO</a:t>
            </a:r>
            <a:endParaRPr lang="en-US" sz="1200" dirty="0"/>
          </a:p>
          <a:p>
            <a:pPr marL="0" indent="0">
              <a:buNone/>
            </a:pPr>
            <a:endParaRPr lang="en-US" sz="1200" dirty="0"/>
          </a:p>
        </p:txBody>
      </p:sp>
      <p:pic>
        <p:nvPicPr>
          <p:cNvPr id="5" name="Content Placeholder 7" descr="A screenshot of a video game&#10;&#10;Description automatically generated">
            <a:extLst>
              <a:ext uri="{FF2B5EF4-FFF2-40B4-BE49-F238E27FC236}">
                <a16:creationId xmlns:a16="http://schemas.microsoft.com/office/drawing/2014/main" id="{FC4BAABB-A364-A7DA-C551-83D51B9B5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585" y="1607546"/>
            <a:ext cx="8579516" cy="4796298"/>
          </a:xfrm>
          <a:prstGeom prst="rect">
            <a:avLst/>
          </a:prstGeom>
          <a:solidFill>
            <a:schemeClr val="bg1"/>
          </a:solidFill>
        </p:spPr>
      </p:pic>
    </p:spTree>
    <p:extLst>
      <p:ext uri="{BB962C8B-B14F-4D97-AF65-F5344CB8AC3E}">
        <p14:creationId xmlns:p14="http://schemas.microsoft.com/office/powerpoint/2010/main" val="3251960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dirty="0">
                    <a:latin typeface="+mn-lt"/>
                    <a:ea typeface="+mn-ea"/>
                    <a:cs typeface="+mn-cs"/>
                  </a:rPr>
                  <a:t> Node System from Centralized MPOPF</a:t>
                </a:r>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pic>
        <p:nvPicPr>
          <p:cNvPr id="4" name="Picture 3">
            <a:extLst>
              <a:ext uri="{FF2B5EF4-FFF2-40B4-BE49-F238E27FC236}">
                <a16:creationId xmlns:a16="http://schemas.microsoft.com/office/drawing/2014/main" id="{A9A7BA4A-58CA-6ACE-7D72-6F63FA59E547}"/>
              </a:ext>
            </a:extLst>
          </p:cNvPr>
          <p:cNvPicPr>
            <a:picLocks noChangeAspect="1"/>
          </p:cNvPicPr>
          <p:nvPr/>
        </p:nvPicPr>
        <p:blipFill>
          <a:blip r:embed="rId4"/>
          <a:stretch>
            <a:fillRect/>
          </a:stretch>
        </p:blipFill>
        <p:spPr>
          <a:xfrm>
            <a:off x="5372029" y="2793850"/>
            <a:ext cx="5783651" cy="485002"/>
          </a:xfrm>
          <a:prstGeom prst="rect">
            <a:avLst/>
          </a:prstGeom>
        </p:spPr>
      </p:pic>
      <p:pic>
        <p:nvPicPr>
          <p:cNvPr id="1026" name="Picture 2" descr="image">
            <a:extLst>
              <a:ext uri="{FF2B5EF4-FFF2-40B4-BE49-F238E27FC236}">
                <a16:creationId xmlns:a16="http://schemas.microsoft.com/office/drawing/2014/main" id="{747362EC-451D-263F-E054-AD5DD967A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527" y="3783456"/>
            <a:ext cx="5155870" cy="1499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51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5BC18-5EB2-1988-17B0-9A8090E1A376}"/>
              </a:ext>
            </a:extLst>
          </p:cNvPr>
          <p:cNvSpPr>
            <a:spLocks noGrp="1"/>
          </p:cNvSpPr>
          <p:nvPr>
            <p:ph type="title"/>
          </p:nvPr>
        </p:nvSpPr>
        <p:spPr/>
        <p:txBody>
          <a:bodyPr/>
          <a:lstStyle/>
          <a:p>
            <a:r>
              <a:rPr lang="en-IN" dirty="0"/>
              <a:t>Thank You.</a:t>
            </a:r>
          </a:p>
        </p:txBody>
      </p:sp>
      <p:pic>
        <p:nvPicPr>
          <p:cNvPr id="5" name="Content Placeholder 4" descr="A aerial view of a city&#10;&#10;Description automatically generated">
            <a:extLst>
              <a:ext uri="{FF2B5EF4-FFF2-40B4-BE49-F238E27FC236}">
                <a16:creationId xmlns:a16="http://schemas.microsoft.com/office/drawing/2014/main" id="{0D5E4588-6A4B-BA02-9592-12FAD2A25E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7686" y="2491491"/>
            <a:ext cx="5791200" cy="3255264"/>
          </a:xfrm>
        </p:spPr>
      </p:pic>
    </p:spTree>
    <p:extLst>
      <p:ext uri="{BB962C8B-B14F-4D97-AF65-F5344CB8AC3E}">
        <p14:creationId xmlns:p14="http://schemas.microsoft.com/office/powerpoint/2010/main" val="2676712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1C58-41B4-0C23-7E8F-37DF4DAF86E3}"/>
              </a:ext>
            </a:extLst>
          </p:cNvPr>
          <p:cNvSpPr>
            <a:spLocks noGrp="1"/>
          </p:cNvSpPr>
          <p:nvPr>
            <p:ph type="title"/>
          </p:nvPr>
        </p:nvSpPr>
        <p:spPr/>
        <p:txBody>
          <a:bodyPr/>
          <a:lstStyle/>
          <a:p>
            <a:r>
              <a:rPr lang="en-IN" dirty="0"/>
              <a:t>Appendix and References follow</a:t>
            </a:r>
          </a:p>
        </p:txBody>
      </p:sp>
      <p:pic>
        <p:nvPicPr>
          <p:cNvPr id="5" name="Content Placeholder 4" descr="A clock tower in a snowy city&#10;&#10;Description automatically generated">
            <a:extLst>
              <a:ext uri="{FF2B5EF4-FFF2-40B4-BE49-F238E27FC236}">
                <a16:creationId xmlns:a16="http://schemas.microsoft.com/office/drawing/2014/main" id="{034D91B6-81C4-0334-4217-9FC12A1276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5870" y="2141883"/>
            <a:ext cx="4287838" cy="4287838"/>
          </a:xfrm>
        </p:spPr>
      </p:pic>
    </p:spTree>
    <p:extLst>
      <p:ext uri="{BB962C8B-B14F-4D97-AF65-F5344CB8AC3E}">
        <p14:creationId xmlns:p14="http://schemas.microsoft.com/office/powerpoint/2010/main" val="127231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Implementation Details</a:t>
            </a:r>
            <a:endParaRPr lang="en-US" kern="1200" dirty="0">
              <a:solidFill>
                <a:schemeClr val="tx1"/>
              </a:solidFill>
              <a:latin typeface="+mj-lt"/>
              <a:ea typeface="+mj-ea"/>
              <a:cs typeface="+mj-cs"/>
            </a:endParaRP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Platfor</a:t>
            </a:r>
            <a:r>
              <a:rPr lang="en-US" sz="2000" dirty="0"/>
              <a:t>m, Input, Output</a:t>
            </a:r>
            <a:endParaRPr lang="en-US" sz="2000" kern="1200" dirty="0">
              <a:latin typeface="+mn-lt"/>
              <a:ea typeface="+mn-ea"/>
              <a:cs typeface="+mn-cs"/>
            </a:endParaRPr>
          </a:p>
        </p:txBody>
      </p:sp>
      <p:sp>
        <p:nvSpPr>
          <p:cNvPr id="3" name="Rectangle 2">
            <a:extLst>
              <a:ext uri="{FF2B5EF4-FFF2-40B4-BE49-F238E27FC236}">
                <a16:creationId xmlns:a16="http://schemas.microsoft.com/office/drawing/2014/main" id="{182CC51B-D6FF-7BE8-4C0E-F2774C613156}"/>
              </a:ext>
            </a:extLst>
          </p:cNvPr>
          <p:cNvSpPr/>
          <p:nvPr/>
        </p:nvSpPr>
        <p:spPr>
          <a:xfrm>
            <a:off x="225335" y="2081071"/>
            <a:ext cx="3755571" cy="1763486"/>
          </a:xfrm>
          <a:prstGeom prst="rect">
            <a:avLst/>
          </a:prstGeom>
          <a:solidFill>
            <a:srgbClr val="00B050"/>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a:solidFill>
                  <a:schemeClr val="bg1"/>
                </a:solidFill>
              </a:rPr>
              <a:t>Platform:</a:t>
            </a:r>
          </a:p>
          <a:p>
            <a:pPr algn="ctr"/>
            <a:r>
              <a:rPr lang="en-US" sz="1400" dirty="0">
                <a:solidFill>
                  <a:schemeClr val="bg1"/>
                </a:solidFill>
              </a:rPr>
              <a:t>Current Implementation is in </a:t>
            </a:r>
            <a:r>
              <a:rPr lang="en-US" sz="1400" b="1" dirty="0">
                <a:solidFill>
                  <a:schemeClr val="bg1"/>
                </a:solidFill>
              </a:rPr>
              <a:t>MATLAB</a:t>
            </a:r>
            <a:r>
              <a:rPr lang="en-US" sz="1400" dirty="0">
                <a:solidFill>
                  <a:schemeClr val="bg1"/>
                </a:solidFill>
              </a:rPr>
              <a:t>.</a:t>
            </a:r>
          </a:p>
          <a:p>
            <a:pPr algn="ctr"/>
            <a:endParaRPr lang="en-US" sz="1400" dirty="0">
              <a:solidFill>
                <a:schemeClr val="bg1"/>
              </a:solidFill>
            </a:endParaRPr>
          </a:p>
          <a:p>
            <a:pPr algn="ctr"/>
            <a:r>
              <a:rPr lang="en-US" sz="1400" dirty="0">
                <a:solidFill>
                  <a:schemeClr val="bg1"/>
                </a:solidFill>
              </a:rPr>
              <a:t>Model: Multi-Period Non-Linear OPF </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F27781D-23C5-20C2-9FD6-3039203BBD28}"/>
                  </a:ext>
                </a:extLst>
              </p:cNvPr>
              <p:cNvSpPr/>
              <p:nvPr/>
            </p:nvSpPr>
            <p:spPr>
              <a:xfrm>
                <a:off x="4206241" y="2081071"/>
                <a:ext cx="3676650" cy="455525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a:t>Inputs: </a:t>
                </a:r>
              </a:p>
              <a:p>
                <a:pPr algn="ctr"/>
                <a:r>
                  <a:rPr lang="en-US" sz="1400" dirty="0"/>
                  <a:t>Inputs are the same as Powerflow variables for a distribution system. That means:</a:t>
                </a:r>
                <a:br>
                  <a:rPr lang="en-US" sz="1400" dirty="0"/>
                </a:br>
                <a:r>
                  <a:rPr lang="en-US" sz="1400" dirty="0"/>
                  <a:t>Topology:</a:t>
                </a:r>
              </a:p>
              <a:p>
                <a:r>
                  <a:rPr lang="en-US" sz="1400" b="1" dirty="0" err="1"/>
                  <a:t>busData</a:t>
                </a:r>
                <a:r>
                  <a:rPr lang="en-US" sz="1400" dirty="0"/>
                  <a:t>: </a:t>
                </a:r>
                <a14:m>
                  <m:oMath xmlns:m="http://schemas.openxmlformats.org/officeDocument/2006/math">
                    <m:d>
                      <m:dPr>
                        <m:ctrlPr>
                          <a:rPr lang="en-US" sz="1400" b="0" i="1" smtClean="0">
                            <a:latin typeface="Cambria Math" panose="02040503050406030204" pitchFamily="18" charset="0"/>
                          </a:rPr>
                        </m:ctrlPr>
                      </m:dPr>
                      <m:e>
                        <m:r>
                          <a:rPr lang="en-US" sz="1400" b="0" i="1" smtClean="0">
                            <a:latin typeface="Cambria Math" panose="02040503050406030204" pitchFamily="18" charset="0"/>
                          </a:rPr>
                          <m:t>∀ </m:t>
                        </m:r>
                        <m:r>
                          <a:rPr lang="en-US" sz="1400" b="0" i="1" smtClean="0">
                            <a:latin typeface="Cambria Math" panose="02040503050406030204" pitchFamily="18" charset="0"/>
                          </a:rPr>
                          <m:t>𝑗</m:t>
                        </m:r>
                        <m:r>
                          <a:rPr lang="en-US" sz="1400" b="0" i="1" smtClean="0">
                            <a:latin typeface="Cambria Math" panose="02040503050406030204" pitchFamily="18" charset="0"/>
                          </a:rPr>
                          <m:t>∈</m:t>
                        </m:r>
                        <m:r>
                          <a:rPr lang="en-US" sz="1400" b="0" i="1" smtClean="0">
                            <a:latin typeface="Cambria Math" panose="02040503050406030204" pitchFamily="18" charset="0"/>
                          </a:rPr>
                          <m:t>𝑁</m:t>
                        </m:r>
                      </m:e>
                    </m:d>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𝐺</m:t>
                            </m:r>
                          </m:sub>
                        </m:sSub>
                      </m:e>
                      <m:sub>
                        <m:r>
                          <a:rPr lang="en-US" sz="1400" b="0" i="1" smtClean="0">
                            <a:latin typeface="Cambria Math" panose="02040503050406030204" pitchFamily="18" charset="0"/>
                          </a:rPr>
                          <m:t>𝑗</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𝑄</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𝐺</m:t>
                            </m:r>
                          </m:e>
                          <m:sub>
                            <m:r>
                              <a:rPr lang="en-US" sz="1400" b="0" i="1" smtClean="0">
                                <a:latin typeface="Cambria Math" panose="02040503050406030204" pitchFamily="18" charset="0"/>
                              </a:rPr>
                              <m:t>𝑗</m:t>
                            </m:r>
                          </m:sub>
                        </m:sSub>
                      </m:sub>
                    </m:sSub>
                  </m:oMath>
                </a14:m>
                <a:r>
                  <a:rPr lang="en-US" sz="1400" dirty="0"/>
                  <a:t>,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𝑃</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𝐿</m:t>
                            </m:r>
                          </m:e>
                          <m:sub>
                            <m:r>
                              <a:rPr lang="en-US" sz="1400" b="0" i="1" smtClean="0">
                                <a:latin typeface="Cambria Math" panose="02040503050406030204" pitchFamily="18" charset="0"/>
                              </a:rPr>
                              <m:t>𝑗</m:t>
                            </m:r>
                          </m:sub>
                        </m:sSub>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𝑄</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𝐿</m:t>
                            </m:r>
                          </m:e>
                          <m:sub>
                            <m:r>
                              <a:rPr lang="en-US" sz="1400" b="0" i="1" smtClean="0">
                                <a:latin typeface="Cambria Math" panose="02040503050406030204" pitchFamily="18" charset="0"/>
                              </a:rPr>
                              <m:t>𝑗</m:t>
                            </m:r>
                          </m:sub>
                        </m:sSub>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m:t>
                        </m:r>
                        <m:r>
                          <a:rPr lang="en-US" sz="1400" b="0" i="1" smtClean="0">
                            <a:latin typeface="Cambria Math" panose="02040503050406030204" pitchFamily="18" charset="0"/>
                          </a:rPr>
                          <m:t>𝑉</m:t>
                        </m:r>
                      </m:e>
                      <m:sub>
                        <m:r>
                          <a:rPr lang="en-US" sz="1400" b="0" i="1" smtClean="0">
                            <a:latin typeface="Cambria Math" panose="02040503050406030204" pitchFamily="18" charset="0"/>
                          </a:rPr>
                          <m:t>𝑗</m:t>
                        </m:r>
                      </m:sub>
                    </m:sSub>
                    <m:r>
                      <a:rPr lang="en-US" sz="1400" b="0" i="1" smtClean="0">
                        <a:latin typeface="Cambria Math" panose="02040503050406030204" pitchFamily="18" charset="0"/>
                      </a:rPr>
                      <m:t>|</m:t>
                    </m:r>
                  </m:oMath>
                </a14:m>
                <a:r>
                  <a:rPr lang="en-US" sz="1400" dirty="0"/>
                  <a:t> </a:t>
                </a:r>
                <a14:m>
                  <m:oMath xmlns:m="http://schemas.openxmlformats.org/officeDocument/2006/math">
                    <m:r>
                      <a:rPr lang="en-US" sz="1400" b="0" i="1" dirty="0" smtClean="0">
                        <a:latin typeface="Cambria Math" panose="02040503050406030204" pitchFamily="18" charset="0"/>
                      </a:rPr>
                      <m:t>[</m:t>
                    </m:r>
                    <m:r>
                      <a:rPr lang="en-US" sz="1400" b="0" i="1" dirty="0" smtClean="0">
                        <a:latin typeface="Cambria Math" panose="02040503050406030204" pitchFamily="18" charset="0"/>
                      </a:rPr>
                      <m:t>𝑘𝑊</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𝑘𝑉𝐴𝑟</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𝑘𝑉</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𝑜𝑟</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𝑝𝑢</m:t>
                    </m:r>
                    <m:r>
                      <a:rPr lang="en-US" sz="1400" b="0" i="1" dirty="0" smtClean="0">
                        <a:latin typeface="Cambria Math" panose="02040503050406030204" pitchFamily="18" charset="0"/>
                      </a:rPr>
                      <m:t>]</m:t>
                    </m:r>
                  </m:oMath>
                </a14:m>
                <a:endParaRPr lang="en-US" sz="1400" dirty="0"/>
              </a:p>
              <a:p>
                <a:r>
                  <a:rPr lang="en-US" sz="1400" b="1" dirty="0" err="1"/>
                  <a:t>branchData</a:t>
                </a:r>
                <a:r>
                  <a:rPr lang="en-US" sz="1400" dirty="0"/>
                  <a:t>: </a:t>
                </a:r>
                <a14:m>
                  <m:oMath xmlns:m="http://schemas.openxmlformats.org/officeDocument/2006/math">
                    <m:d>
                      <m:dPr>
                        <m:ctrlPr>
                          <a:rPr lang="en-US" sz="1400" b="0" i="1" smtClean="0">
                            <a:latin typeface="Cambria Math" panose="02040503050406030204" pitchFamily="18" charset="0"/>
                          </a:rPr>
                        </m:ctrlPr>
                      </m:dPr>
                      <m:e>
                        <m:r>
                          <a:rPr lang="en-US" sz="1400" b="0" i="1" smtClean="0">
                            <a:latin typeface="Cambria Math" panose="02040503050406030204" pitchFamily="18" charset="0"/>
                          </a:rPr>
                          <m:t>∀ </m:t>
                        </m:r>
                        <m:r>
                          <m:rPr>
                            <m:sty m:val="p"/>
                          </m:rPr>
                          <a:rPr lang="en-US" sz="1400" b="0" i="0" smtClean="0">
                            <a:latin typeface="Cambria Math" panose="02040503050406030204" pitchFamily="18" charset="0"/>
                          </a:rPr>
                          <m:t>i</m:t>
                        </m:r>
                        <m:r>
                          <a:rPr lang="en-US" sz="1400" b="0" i="1" smtClean="0">
                            <a:latin typeface="Cambria Math" panose="02040503050406030204" pitchFamily="18" charset="0"/>
                          </a:rPr>
                          <m:t>→</m:t>
                        </m:r>
                        <m:r>
                          <a:rPr lang="en-US" sz="1400" b="0" i="1" smtClean="0">
                            <a:latin typeface="Cambria Math" panose="02040503050406030204" pitchFamily="18" charset="0"/>
                          </a:rPr>
                          <m:t>𝑗</m:t>
                        </m:r>
                        <m:r>
                          <a:rPr lang="en-US" sz="1400" b="0" i="1" smtClean="0">
                            <a:latin typeface="Cambria Math" panose="02040503050406030204" pitchFamily="18" charset="0"/>
                          </a:rPr>
                          <m:t>∈</m:t>
                        </m:r>
                        <m:r>
                          <a:rPr lang="en-US" sz="1400" b="0" i="1" smtClean="0">
                            <a:latin typeface="Cambria Math" panose="02040503050406030204" pitchFamily="18" charset="0"/>
                          </a:rPr>
                          <m:t>𝐿</m:t>
                        </m:r>
                      </m:e>
                    </m:d>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𝑍</m:t>
                        </m:r>
                      </m:e>
                      <m:sub>
                        <m:r>
                          <a:rPr lang="en-US" sz="1400" b="0" i="1" smtClean="0">
                            <a:latin typeface="Cambria Math" panose="02040503050406030204" pitchFamily="18" charset="0"/>
                          </a:rPr>
                          <m:t>𝑖𝑗</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𝑖𝑗</m:t>
                        </m:r>
                      </m:sub>
                    </m:sSub>
                    <m:r>
                      <a:rPr lang="en-US" sz="1400" b="0" i="1" smtClean="0">
                        <a:latin typeface="Cambria Math" panose="02040503050406030204" pitchFamily="18" charset="0"/>
                      </a:rPr>
                      <m:t>+</m:t>
                    </m:r>
                    <m:r>
                      <a:rPr lang="en-US" sz="1400" b="0" i="1" smtClean="0">
                        <a:latin typeface="Cambria Math" panose="02040503050406030204" pitchFamily="18" charset="0"/>
                      </a:rPr>
                      <m:t>𝑗</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𝑖𝑗</m:t>
                        </m:r>
                      </m:sub>
                    </m:sSub>
                  </m:oMath>
                </a14:m>
                <a:r>
                  <a:rPr lang="en-US" sz="1400" dirty="0"/>
                  <a:t> </a:t>
                </a:r>
                <a14:m>
                  <m:oMath xmlns:m="http://schemas.openxmlformats.org/officeDocument/2006/math">
                    <m:r>
                      <a:rPr lang="en-US" sz="1400" b="0" i="1" dirty="0" smtClean="0">
                        <a:latin typeface="Cambria Math" panose="02040503050406030204" pitchFamily="18" charset="0"/>
                      </a:rPr>
                      <m:t>[</m:t>
                    </m:r>
                    <m:r>
                      <m:rPr>
                        <m:sty m:val="p"/>
                      </m:rPr>
                      <a:rPr lang="en-US" sz="1400" b="0" i="0" dirty="0" smtClean="0">
                        <a:latin typeface="Cambria Math" panose="02040503050406030204" pitchFamily="18" charset="0"/>
                      </a:rPr>
                      <m:t>Ω</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𝑜𝑟</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𝑝𝑢</m:t>
                    </m:r>
                    <m:r>
                      <a:rPr lang="en-US" sz="1400" b="0" i="1" dirty="0" smtClean="0">
                        <a:latin typeface="Cambria Math" panose="02040503050406030204" pitchFamily="18" charset="0"/>
                      </a:rPr>
                      <m:t>]</m:t>
                    </m:r>
                  </m:oMath>
                </a14:m>
                <a:endParaRPr lang="en-US" sz="1400" dirty="0"/>
              </a:p>
              <a:p>
                <a:r>
                  <a:rPr lang="en-US" sz="1400" b="1" dirty="0"/>
                  <a:t>Power Demand </a:t>
                </a:r>
                <a:r>
                  <a:rPr lang="en-US" sz="1400" dirty="0"/>
                  <a:t>Forecast Profile </a:t>
                </a:r>
                <a14:m>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𝑘𝑊</m:t>
                    </m:r>
                    <m:r>
                      <a:rPr lang="en-US" sz="1400" b="0" i="1" smtClean="0">
                        <a:latin typeface="Cambria Math" panose="02040503050406030204" pitchFamily="18" charset="0"/>
                      </a:rPr>
                      <m:t>]</m:t>
                    </m:r>
                  </m:oMath>
                </a14:m>
                <a:endParaRPr lang="en-US" sz="1400" dirty="0"/>
              </a:p>
              <a:p>
                <a:r>
                  <a:rPr lang="en-US" sz="1400" b="1" dirty="0"/>
                  <a:t>PV</a:t>
                </a:r>
                <a:r>
                  <a:rPr lang="en-US" sz="1400" dirty="0"/>
                  <a:t> Forecast Profile </a:t>
                </a:r>
                <a14:m>
                  <m:oMath xmlns:m="http://schemas.openxmlformats.org/officeDocument/2006/math">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𝑘𝑊</m:t>
                        </m:r>
                      </m:e>
                    </m:d>
                    <m:r>
                      <a:rPr lang="en-US" sz="1400" b="0" i="1" smtClean="0">
                        <a:latin typeface="Cambria Math" panose="02040503050406030204" pitchFamily="18" charset="0"/>
                      </a:rPr>
                      <m:t>𝑜𝑟</m:t>
                    </m:r>
                    <m:r>
                      <a:rPr lang="en-US" sz="1400" b="0" i="1" smtClean="0">
                        <a:latin typeface="Cambria Math" panose="02040503050406030204" pitchFamily="18" charset="0"/>
                      </a:rPr>
                      <m:t> </m:t>
                    </m:r>
                    <m:r>
                      <a:rPr lang="en-US" sz="1400" b="0" i="1" smtClean="0">
                        <a:latin typeface="Cambria Math" panose="02040503050406030204" pitchFamily="18" charset="0"/>
                      </a:rPr>
                      <m:t>𝜆</m:t>
                    </m:r>
                  </m:oMath>
                </a14:m>
                <a:endParaRPr lang="en-US" sz="1400" dirty="0"/>
              </a:p>
              <a:p>
                <a:r>
                  <a:rPr lang="en-US" sz="1400" dirty="0"/>
                  <a:t>PV Real Power/Reactive Power Limits </a:t>
                </a:r>
                <a14:m>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𝑘𝑊</m:t>
                    </m:r>
                    <m:r>
                      <a:rPr lang="en-US" sz="1400" b="0" i="1" smtClean="0">
                        <a:latin typeface="Cambria Math" panose="02040503050406030204" pitchFamily="18" charset="0"/>
                      </a:rPr>
                      <m:t>]</m:t>
                    </m:r>
                  </m:oMath>
                </a14:m>
                <a:endParaRPr lang="en-US" sz="1400" dirty="0"/>
              </a:p>
              <a:p>
                <a:r>
                  <a:rPr lang="en-US" sz="1400" b="1" dirty="0"/>
                  <a:t>Battery Charging/Discharging Limits </a:t>
                </a:r>
                <a14:m>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𝒌𝑾</m:t>
                    </m:r>
                    <m:r>
                      <a:rPr lang="en-US" sz="1400" b="1" i="1" smtClean="0">
                        <a:latin typeface="Cambria Math" panose="02040503050406030204" pitchFamily="18" charset="0"/>
                      </a:rPr>
                      <m:t>]</m:t>
                    </m:r>
                  </m:oMath>
                </a14:m>
                <a:endParaRPr lang="en-US" sz="1400" b="1" dirty="0"/>
              </a:p>
              <a:p>
                <a:r>
                  <a:rPr lang="en-US" sz="1400" b="1" dirty="0"/>
                  <a:t>Battery SOC Limits </a:t>
                </a:r>
                <a14:m>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𝒌𝑾𝒉</m:t>
                    </m:r>
                    <m:r>
                      <a:rPr lang="en-US" sz="1400" b="1" i="1" smtClean="0">
                        <a:latin typeface="Cambria Math" panose="02040503050406030204" pitchFamily="18" charset="0"/>
                      </a:rPr>
                      <m:t>]</m:t>
                    </m:r>
                  </m:oMath>
                </a14:m>
                <a:endParaRPr lang="en-US" sz="1400" b="1" dirty="0"/>
              </a:p>
              <a:p>
                <a:r>
                  <a:rPr lang="en-US" sz="1400" dirty="0"/>
                  <a:t>What kind of objective function? Cost of Generation? Then give an estimate of Cost of substation power, cost of battery charging and cost of discharging power </a:t>
                </a:r>
                <a14:m>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𝑘𝑊</m:t>
                    </m:r>
                    <m:r>
                      <a:rPr lang="en-US" sz="1400" b="0" i="1" smtClean="0">
                        <a:latin typeface="Cambria Math" panose="02040503050406030204" pitchFamily="18" charset="0"/>
                      </a:rPr>
                      <m:t>]</m:t>
                    </m:r>
                  </m:oMath>
                </a14:m>
                <a:r>
                  <a:rPr lang="en-US" sz="1400" dirty="0"/>
                  <a:t>.</a:t>
                </a:r>
              </a:p>
              <a:p>
                <a:pPr algn="ctr"/>
                <a:endParaRPr lang="en-US" sz="1400" dirty="0"/>
              </a:p>
              <a:p>
                <a:pPr algn="ctr"/>
                <a:endParaRPr lang="en-US" sz="1400" dirty="0"/>
              </a:p>
            </p:txBody>
          </p:sp>
        </mc:Choice>
        <mc:Fallback xmlns="">
          <p:sp>
            <p:nvSpPr>
              <p:cNvPr id="8" name="Rectangle 7">
                <a:extLst>
                  <a:ext uri="{FF2B5EF4-FFF2-40B4-BE49-F238E27FC236}">
                    <a16:creationId xmlns:a16="http://schemas.microsoft.com/office/drawing/2014/main" id="{EF27781D-23C5-20C2-9FD6-3039203BBD28}"/>
                  </a:ext>
                </a:extLst>
              </p:cNvPr>
              <p:cNvSpPr>
                <a:spLocks noRot="1" noChangeAspect="1" noMove="1" noResize="1" noEditPoints="1" noAdjustHandles="1" noChangeArrowheads="1" noChangeShapeType="1" noTextEdit="1"/>
              </p:cNvSpPr>
              <p:nvPr/>
            </p:nvSpPr>
            <p:spPr>
              <a:xfrm>
                <a:off x="4206241" y="2081071"/>
                <a:ext cx="3676650" cy="4555256"/>
              </a:xfrm>
              <a:prstGeom prst="rect">
                <a:avLst/>
              </a:prstGeom>
              <a:blipFill>
                <a:blip r:embed="rId2"/>
                <a:stretch>
                  <a:fillRect l="-49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4FC54133-8CE4-1C01-F7F1-49E060D7D2C1}"/>
                  </a:ext>
                </a:extLst>
              </p:cNvPr>
              <p:cNvSpPr/>
              <p:nvPr/>
            </p:nvSpPr>
            <p:spPr>
              <a:xfrm>
                <a:off x="8108226" y="2081071"/>
                <a:ext cx="3676650" cy="4555256"/>
              </a:xfrm>
              <a:prstGeom prst="rect">
                <a:avLst/>
              </a:prstGeom>
              <a:solidFill>
                <a:srgbClr val="00B0F0"/>
              </a:solidFill>
              <a:ln>
                <a:solidFill>
                  <a:schemeClr val="accent3"/>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a:solidFill>
                      <a:schemeClr val="bg1"/>
                    </a:solidFill>
                  </a:rPr>
                  <a:t>Outputs:</a:t>
                </a:r>
              </a:p>
              <a:p>
                <a:r>
                  <a:rPr lang="en-US" sz="1400" b="1" dirty="0">
                    <a:solidFill>
                      <a:schemeClr val="bg1"/>
                    </a:solidFill>
                  </a:rPr>
                  <a:t>Optimal value of the objective function (say, line losses </a:t>
                </a:r>
                <a14:m>
                  <m:oMath xmlns:m="http://schemas.openxmlformats.org/officeDocument/2006/math">
                    <m:sSub>
                      <m:sSubPr>
                        <m:ctrlPr>
                          <a:rPr lang="en-US" sz="1400" b="1" i="1" smtClean="0">
                            <a:solidFill>
                              <a:schemeClr val="bg1"/>
                            </a:solidFill>
                            <a:latin typeface="Cambria Math" panose="02040503050406030204" pitchFamily="18" charset="0"/>
                          </a:rPr>
                        </m:ctrlPr>
                      </m:sSubPr>
                      <m:e>
                        <m:r>
                          <a:rPr lang="en-US" sz="1400" b="1" i="1" smtClean="0">
                            <a:solidFill>
                              <a:schemeClr val="bg1"/>
                            </a:solidFill>
                            <a:latin typeface="Cambria Math" panose="02040503050406030204" pitchFamily="18" charset="0"/>
                          </a:rPr>
                          <m:t>𝑷</m:t>
                        </m:r>
                      </m:e>
                      <m:sub>
                        <m:r>
                          <a:rPr lang="en-US" sz="1400" b="1" i="1" smtClean="0">
                            <a:solidFill>
                              <a:schemeClr val="bg1"/>
                            </a:solidFill>
                            <a:latin typeface="Cambria Math" panose="02040503050406030204" pitchFamily="18" charset="0"/>
                          </a:rPr>
                          <m:t>𝑳𝒐𝒔𝒔</m:t>
                        </m:r>
                      </m:sub>
                    </m:sSub>
                  </m:oMath>
                </a14:m>
                <a:r>
                  <a:rPr lang="en-US" sz="1400" b="1" dirty="0">
                    <a:solidFill>
                      <a:schemeClr val="bg1"/>
                    </a:solidFill>
                  </a:rPr>
                  <a:t> in </a:t>
                </a:r>
                <a14:m>
                  <m:oMath xmlns:m="http://schemas.openxmlformats.org/officeDocument/2006/math">
                    <m:r>
                      <a:rPr lang="en-US" sz="1400" b="1" i="1" smtClean="0">
                        <a:solidFill>
                          <a:schemeClr val="bg1"/>
                        </a:solidFill>
                        <a:latin typeface="Cambria Math" panose="02040503050406030204" pitchFamily="18" charset="0"/>
                      </a:rPr>
                      <m:t>𝒌𝑾</m:t>
                    </m:r>
                  </m:oMath>
                </a14:m>
                <a:r>
                  <a:rPr lang="en-US" sz="1400" dirty="0">
                    <a:solidFill>
                      <a:schemeClr val="bg1"/>
                    </a:solidFill>
                  </a:rPr>
                  <a:t> or Cost of generation in </a:t>
                </a:r>
                <a14:m>
                  <m:oMath xmlns:m="http://schemas.openxmlformats.org/officeDocument/2006/math">
                    <m:r>
                      <a:rPr lang="en-US" sz="1400" b="0" i="1" smtClean="0">
                        <a:solidFill>
                          <a:schemeClr val="bg1"/>
                        </a:solidFill>
                        <a:latin typeface="Cambria Math" panose="02040503050406030204" pitchFamily="18" charset="0"/>
                      </a:rPr>
                      <m:t>$</m:t>
                    </m:r>
                  </m:oMath>
                </a14:m>
                <a:r>
                  <a:rPr lang="en-US" sz="1400" dirty="0">
                    <a:solidFill>
                      <a:schemeClr val="bg1"/>
                    </a:solidFill>
                  </a:rPr>
                  <a:t>).</a:t>
                </a:r>
              </a:p>
              <a:p>
                <a:endParaRPr lang="en-US" sz="1400" dirty="0">
                  <a:solidFill>
                    <a:schemeClr val="bg1"/>
                  </a:solidFill>
                </a:endParaRPr>
              </a:p>
              <a:p>
                <a:r>
                  <a:rPr lang="en-US" sz="1400" dirty="0">
                    <a:solidFill>
                      <a:schemeClr val="bg1"/>
                    </a:solidFill>
                  </a:rPr>
                  <a:t>All state/control/output optimal variables. Such as:</a:t>
                </a:r>
                <a:br>
                  <a:rPr lang="en-US" sz="1400" dirty="0">
                    <a:solidFill>
                      <a:schemeClr val="bg1"/>
                    </a:solidFill>
                  </a:rPr>
                </a:br>
                <a:r>
                  <a:rPr lang="en-US" sz="1400" dirty="0">
                    <a:solidFill>
                      <a:schemeClr val="bg1"/>
                    </a:solidFill>
                  </a:rPr>
                  <a:t>The nine optimization variables for all time instances across the horizon: </a:t>
                </a:r>
                <a14:m>
                  <m:oMath xmlns:m="http://schemas.openxmlformats.org/officeDocument/2006/math">
                    <m:sSubSup>
                      <m:sSubSupPr>
                        <m:ctrlPr>
                          <a:rPr lang="en-US" sz="1400" b="0" i="1" smtClean="0">
                            <a:solidFill>
                              <a:schemeClr val="bg1"/>
                            </a:solidFill>
                            <a:latin typeface="Cambria Math" panose="02040503050406030204" pitchFamily="18" charset="0"/>
                          </a:rPr>
                        </m:ctrlPr>
                      </m:sSubSup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𝑖𝑗</m:t>
                        </m:r>
                      </m:sub>
                      <m:sup>
                        <m:r>
                          <a:rPr lang="en-US" sz="1400" b="0" i="1" smtClean="0">
                            <a:solidFill>
                              <a:schemeClr val="bg1"/>
                            </a:solidFill>
                            <a:latin typeface="Cambria Math" panose="02040503050406030204" pitchFamily="18" charset="0"/>
                          </a:rPr>
                          <m:t>𝑡</m:t>
                        </m:r>
                      </m:sup>
                    </m:sSubSup>
                    <m:r>
                      <a:rPr lang="en-US" sz="1400" b="0" i="1" smtClean="0">
                        <a:solidFill>
                          <a:schemeClr val="bg1"/>
                        </a:solidFill>
                        <a:latin typeface="Cambria Math" panose="02040503050406030204" pitchFamily="18" charset="0"/>
                      </a:rPr>
                      <m:t>, </m:t>
                    </m:r>
                    <m:sSubSup>
                      <m:sSubSupPr>
                        <m:ctrlPr>
                          <a:rPr lang="en-US" sz="1400" b="0" i="1" smtClean="0">
                            <a:solidFill>
                              <a:schemeClr val="bg1"/>
                            </a:solidFill>
                            <a:latin typeface="Cambria Math" panose="02040503050406030204" pitchFamily="18" charset="0"/>
                          </a:rPr>
                        </m:ctrlPr>
                      </m:sSubSupPr>
                      <m:e>
                        <m:r>
                          <a:rPr lang="en-US" sz="1400" b="0" i="1" smtClean="0">
                            <a:solidFill>
                              <a:schemeClr val="bg1"/>
                            </a:solidFill>
                            <a:latin typeface="Cambria Math" panose="02040503050406030204" pitchFamily="18" charset="0"/>
                          </a:rPr>
                          <m:t>𝑄</m:t>
                        </m:r>
                      </m:e>
                      <m:sub>
                        <m:r>
                          <a:rPr lang="en-US" sz="1400" b="0" i="1" smtClean="0">
                            <a:solidFill>
                              <a:schemeClr val="bg1"/>
                            </a:solidFill>
                            <a:latin typeface="Cambria Math" panose="02040503050406030204" pitchFamily="18" charset="0"/>
                          </a:rPr>
                          <m:t>𝑖𝑗</m:t>
                        </m:r>
                      </m:sub>
                      <m:sup>
                        <m:r>
                          <a:rPr lang="en-US" sz="1400" b="0" i="1" smtClean="0">
                            <a:solidFill>
                              <a:schemeClr val="bg1"/>
                            </a:solidFill>
                            <a:latin typeface="Cambria Math" panose="02040503050406030204" pitchFamily="18" charset="0"/>
                          </a:rPr>
                          <m:t>𝑡</m:t>
                        </m:r>
                      </m:sup>
                    </m:sSubSup>
                    <m:r>
                      <a:rPr lang="en-US" sz="1400" b="0" i="1" smtClean="0">
                        <a:solidFill>
                          <a:schemeClr val="bg1"/>
                        </a:solidFill>
                        <a:latin typeface="Cambria Math" panose="02040503050406030204" pitchFamily="18" charset="0"/>
                      </a:rPr>
                      <m:t>, </m:t>
                    </m:r>
                    <m:sSubSup>
                      <m:sSubSupPr>
                        <m:ctrlPr>
                          <a:rPr lang="en-US" sz="1400" b="0" i="1" smtClean="0">
                            <a:solidFill>
                              <a:schemeClr val="bg1"/>
                            </a:solidFill>
                            <a:latin typeface="Cambria Math" panose="02040503050406030204" pitchFamily="18" charset="0"/>
                          </a:rPr>
                        </m:ctrlPr>
                      </m:sSubSupPr>
                      <m:e>
                        <m:r>
                          <a:rPr lang="en-US" sz="1400" b="0" i="1" smtClean="0">
                            <a:solidFill>
                              <a:schemeClr val="bg1"/>
                            </a:solidFill>
                            <a:latin typeface="Cambria Math" panose="02040503050406030204" pitchFamily="18" charset="0"/>
                          </a:rPr>
                          <m:t>𝑙</m:t>
                        </m:r>
                      </m:e>
                      <m:sub>
                        <m:r>
                          <a:rPr lang="en-US" sz="1400" b="0" i="1" smtClean="0">
                            <a:solidFill>
                              <a:schemeClr val="bg1"/>
                            </a:solidFill>
                            <a:latin typeface="Cambria Math" panose="02040503050406030204" pitchFamily="18" charset="0"/>
                          </a:rPr>
                          <m:t>𝑖𝑗</m:t>
                        </m:r>
                      </m:sub>
                      <m:sup>
                        <m:r>
                          <a:rPr lang="en-US" sz="1400" b="0" i="1" smtClean="0">
                            <a:solidFill>
                              <a:schemeClr val="bg1"/>
                            </a:solidFill>
                            <a:latin typeface="Cambria Math" panose="02040503050406030204" pitchFamily="18" charset="0"/>
                          </a:rPr>
                          <m:t>𝑡</m:t>
                        </m:r>
                      </m:sup>
                    </m:sSubSup>
                    <m:r>
                      <a:rPr lang="en-US" sz="1400" b="0" i="1" smtClean="0">
                        <a:solidFill>
                          <a:schemeClr val="bg1"/>
                        </a:solidFill>
                        <a:latin typeface="Cambria Math" panose="02040503050406030204" pitchFamily="18" charset="0"/>
                      </a:rPr>
                      <m:t>, </m:t>
                    </m:r>
                    <m:sSubSup>
                      <m:sSubSupPr>
                        <m:ctrlPr>
                          <a:rPr lang="en-US" sz="1400" b="0" i="1" smtClean="0">
                            <a:solidFill>
                              <a:schemeClr val="bg1"/>
                            </a:solidFill>
                            <a:latin typeface="Cambria Math" panose="02040503050406030204" pitchFamily="18" charset="0"/>
                          </a:rPr>
                        </m:ctrlPr>
                      </m:sSubSupPr>
                      <m:e>
                        <m:r>
                          <a:rPr lang="en-US" sz="1400" b="0" i="1" smtClean="0">
                            <a:solidFill>
                              <a:schemeClr val="bg1"/>
                            </a:solidFill>
                            <a:latin typeface="Cambria Math" panose="02040503050406030204" pitchFamily="18" charset="0"/>
                          </a:rPr>
                          <m:t>𝑣</m:t>
                        </m:r>
                      </m:e>
                      <m:sub>
                        <m:r>
                          <a:rPr lang="en-US" sz="1400" b="0" i="1" smtClean="0">
                            <a:solidFill>
                              <a:schemeClr val="bg1"/>
                            </a:solidFill>
                            <a:latin typeface="Cambria Math" panose="02040503050406030204" pitchFamily="18" charset="0"/>
                          </a:rPr>
                          <m:t>𝑗</m:t>
                        </m:r>
                      </m:sub>
                      <m:sup>
                        <m:r>
                          <a:rPr lang="en-US" sz="1400" b="0" i="1" smtClean="0">
                            <a:solidFill>
                              <a:schemeClr val="bg1"/>
                            </a:solidFill>
                            <a:latin typeface="Cambria Math" panose="02040503050406030204" pitchFamily="18" charset="0"/>
                          </a:rPr>
                          <m:t>𝑡</m:t>
                        </m:r>
                      </m:sup>
                    </m:sSubSup>
                    <m:r>
                      <a:rPr lang="en-US" sz="1400" b="0" i="1" smtClean="0">
                        <a:solidFill>
                          <a:schemeClr val="bg1"/>
                        </a:solidFill>
                        <a:latin typeface="Cambria Math" panose="02040503050406030204" pitchFamily="18" charset="0"/>
                      </a:rPr>
                      <m:t>, </m:t>
                    </m:r>
                    <m:sSubSup>
                      <m:sSubSupPr>
                        <m:ctrlPr>
                          <a:rPr lang="en-US" sz="1400" b="0" i="1" smtClean="0">
                            <a:solidFill>
                              <a:schemeClr val="bg1"/>
                            </a:solidFill>
                            <a:latin typeface="Cambria Math" panose="02040503050406030204" pitchFamily="18" charset="0"/>
                          </a:rPr>
                        </m:ctrlPr>
                      </m:sSubSup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𝐷</m:t>
                            </m:r>
                          </m:e>
                          <m:sub>
                            <m:r>
                              <a:rPr lang="en-US" sz="1400" b="0" i="1" smtClean="0">
                                <a:solidFill>
                                  <a:schemeClr val="bg1"/>
                                </a:solidFill>
                                <a:latin typeface="Cambria Math" panose="02040503050406030204" pitchFamily="18" charset="0"/>
                              </a:rPr>
                              <m:t>𝑗</m:t>
                            </m:r>
                          </m:sub>
                        </m:sSub>
                      </m:sub>
                      <m:sup>
                        <m:r>
                          <a:rPr lang="en-US" sz="1400" b="0" i="1" smtClean="0">
                            <a:solidFill>
                              <a:schemeClr val="bg1"/>
                            </a:solidFill>
                            <a:latin typeface="Cambria Math" panose="02040503050406030204" pitchFamily="18" charset="0"/>
                          </a:rPr>
                          <m:t>𝑡</m:t>
                        </m:r>
                      </m:sup>
                    </m:sSubSup>
                    <m:r>
                      <a:rPr lang="en-US" sz="1400" b="0" i="1" smtClean="0">
                        <a:solidFill>
                          <a:schemeClr val="bg1"/>
                        </a:solidFill>
                        <a:latin typeface="Cambria Math" panose="02040503050406030204" pitchFamily="18" charset="0"/>
                      </a:rPr>
                      <m:t>, </m:t>
                    </m:r>
                    <m:sSubSup>
                      <m:sSubSupPr>
                        <m:ctrlPr>
                          <a:rPr lang="en-US" sz="1400" b="0" i="1" smtClean="0">
                            <a:solidFill>
                              <a:schemeClr val="bg1"/>
                            </a:solidFill>
                            <a:latin typeface="Cambria Math" panose="02040503050406030204" pitchFamily="18" charset="0"/>
                          </a:rPr>
                        </m:ctrlPr>
                      </m:sSubSupPr>
                      <m:e>
                        <m:r>
                          <a:rPr lang="en-US" sz="1400" b="0" i="1" smtClean="0">
                            <a:solidFill>
                              <a:schemeClr val="bg1"/>
                            </a:solidFill>
                            <a:latin typeface="Cambria Math" panose="02040503050406030204" pitchFamily="18" charset="0"/>
                          </a:rPr>
                          <m:t>𝐵</m:t>
                        </m:r>
                      </m:e>
                      <m:sub>
                        <m:r>
                          <a:rPr lang="en-US" sz="1400" b="0" i="1" smtClean="0">
                            <a:solidFill>
                              <a:schemeClr val="bg1"/>
                            </a:solidFill>
                            <a:latin typeface="Cambria Math" panose="02040503050406030204" pitchFamily="18" charset="0"/>
                          </a:rPr>
                          <m:t>𝑗</m:t>
                        </m:r>
                      </m:sub>
                      <m:sup>
                        <m:r>
                          <a:rPr lang="en-US" sz="1400" b="0" i="1" smtClean="0">
                            <a:solidFill>
                              <a:schemeClr val="bg1"/>
                            </a:solidFill>
                            <a:latin typeface="Cambria Math" panose="02040503050406030204" pitchFamily="18" charset="0"/>
                          </a:rPr>
                          <m:t>𝑡</m:t>
                        </m:r>
                      </m:sup>
                    </m:sSubSup>
                    <m:r>
                      <a:rPr lang="en-US" sz="1400" b="0" i="1" smtClean="0">
                        <a:solidFill>
                          <a:schemeClr val="bg1"/>
                        </a:solidFill>
                        <a:latin typeface="Cambria Math" panose="02040503050406030204" pitchFamily="18" charset="0"/>
                      </a:rPr>
                      <m:t>, </m:t>
                    </m:r>
                    <m:sSubSup>
                      <m:sSubSupPr>
                        <m:ctrlPr>
                          <a:rPr lang="en-US" sz="1400" b="0" i="1" smtClean="0">
                            <a:solidFill>
                              <a:schemeClr val="bg1"/>
                            </a:solidFill>
                            <a:latin typeface="Cambria Math" panose="02040503050406030204" pitchFamily="18" charset="0"/>
                          </a:rPr>
                        </m:ctrlPr>
                      </m:sSubSupPr>
                      <m:e>
                        <m:r>
                          <a:rPr lang="en-US" sz="1400" b="0" i="1" smtClean="0">
                            <a:solidFill>
                              <a:schemeClr val="bg1"/>
                            </a:solidFill>
                            <a:latin typeface="Cambria Math" panose="02040503050406030204" pitchFamily="18" charset="0"/>
                          </a:rPr>
                          <m:t>𝑃</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𝑐</m:t>
                            </m:r>
                          </m:e>
                          <m:sub>
                            <m:r>
                              <a:rPr lang="en-US" sz="1400" b="0" i="1" smtClean="0">
                                <a:solidFill>
                                  <a:schemeClr val="bg1"/>
                                </a:solidFill>
                                <a:latin typeface="Cambria Math" panose="02040503050406030204" pitchFamily="18" charset="0"/>
                              </a:rPr>
                              <m:t>𝑗</m:t>
                            </m:r>
                          </m:sub>
                        </m:sSub>
                      </m:sub>
                      <m:sup>
                        <m:r>
                          <a:rPr lang="en-US" sz="1400" b="0" i="1" smtClean="0">
                            <a:solidFill>
                              <a:schemeClr val="bg1"/>
                            </a:solidFill>
                            <a:latin typeface="Cambria Math" panose="02040503050406030204" pitchFamily="18" charset="0"/>
                          </a:rPr>
                          <m:t>𝑡</m:t>
                        </m:r>
                      </m:sup>
                    </m:sSubSup>
                    <m:r>
                      <a:rPr lang="en-US" sz="1400" b="0" i="1" smtClean="0">
                        <a:solidFill>
                          <a:schemeClr val="bg1"/>
                        </a:solidFill>
                        <a:latin typeface="Cambria Math" panose="02040503050406030204" pitchFamily="18" charset="0"/>
                      </a:rPr>
                      <m:t>, </m:t>
                    </m:r>
                    <m:sSubSup>
                      <m:sSubSupPr>
                        <m:ctrlPr>
                          <a:rPr lang="en-US" sz="1400" b="0" i="1" smtClean="0">
                            <a:solidFill>
                              <a:schemeClr val="bg1"/>
                            </a:solidFill>
                            <a:latin typeface="Cambria Math" panose="02040503050406030204" pitchFamily="18" charset="0"/>
                          </a:rPr>
                        </m:ctrlPr>
                      </m:sSubSupPr>
                      <m:e>
                        <m:r>
                          <a:rPr lang="en-US" sz="1400" b="0" i="1" smtClean="0">
                            <a:solidFill>
                              <a:schemeClr val="bg1"/>
                            </a:solidFill>
                            <a:latin typeface="Cambria Math" panose="02040503050406030204" pitchFamily="18" charset="0"/>
                          </a:rPr>
                          <m:t>𝑃</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𝑑</m:t>
                            </m:r>
                          </m:e>
                          <m:sub>
                            <m:r>
                              <a:rPr lang="en-US" sz="1400" b="0" i="1" smtClean="0">
                                <a:solidFill>
                                  <a:schemeClr val="bg1"/>
                                </a:solidFill>
                                <a:latin typeface="Cambria Math" panose="02040503050406030204" pitchFamily="18" charset="0"/>
                              </a:rPr>
                              <m:t>𝑗</m:t>
                            </m:r>
                          </m:sub>
                        </m:sSub>
                      </m:sub>
                      <m:sup>
                        <m:r>
                          <a:rPr lang="en-US" sz="1400" b="0" i="1" smtClean="0">
                            <a:solidFill>
                              <a:schemeClr val="bg1"/>
                            </a:solidFill>
                            <a:latin typeface="Cambria Math" panose="02040503050406030204" pitchFamily="18" charset="0"/>
                          </a:rPr>
                          <m:t>𝑡</m:t>
                        </m:r>
                      </m:sup>
                    </m:sSubSup>
                    <m:r>
                      <a:rPr lang="en-US" sz="1400" b="0" i="1" smtClean="0">
                        <a:solidFill>
                          <a:schemeClr val="bg1"/>
                        </a:solidFill>
                        <a:latin typeface="Cambria Math" panose="02040503050406030204" pitchFamily="18" charset="0"/>
                      </a:rPr>
                      <m:t>, </m:t>
                    </m:r>
                    <m:sSubSup>
                      <m:sSubSupPr>
                        <m:ctrlPr>
                          <a:rPr lang="en-US" sz="1400" b="0" i="1" smtClean="0">
                            <a:solidFill>
                              <a:schemeClr val="bg1"/>
                            </a:solidFill>
                            <a:latin typeface="Cambria Math" panose="02040503050406030204" pitchFamily="18" charset="0"/>
                          </a:rPr>
                        </m:ctrlPr>
                      </m:sSubSup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𝐵</m:t>
                            </m:r>
                          </m:e>
                          <m:sub>
                            <m:r>
                              <a:rPr lang="en-US" sz="1400" b="0" i="1" smtClean="0">
                                <a:solidFill>
                                  <a:schemeClr val="bg1"/>
                                </a:solidFill>
                                <a:latin typeface="Cambria Math" panose="02040503050406030204" pitchFamily="18" charset="0"/>
                              </a:rPr>
                              <m:t>𝑗</m:t>
                            </m:r>
                          </m:sub>
                        </m:sSub>
                      </m:sub>
                      <m:sup>
                        <m:r>
                          <a:rPr lang="en-US" sz="1400" b="0" i="1" smtClean="0">
                            <a:solidFill>
                              <a:schemeClr val="bg1"/>
                            </a:solidFill>
                            <a:latin typeface="Cambria Math" panose="02040503050406030204" pitchFamily="18" charset="0"/>
                          </a:rPr>
                          <m:t>𝑡</m:t>
                        </m:r>
                      </m:sup>
                    </m:sSubSup>
                    <m:r>
                      <a:rPr lang="en-US" sz="1400" b="0" i="1" smtClean="0">
                        <a:solidFill>
                          <a:schemeClr val="bg1"/>
                        </a:solidFill>
                        <a:latin typeface="Cambria Math" panose="02040503050406030204" pitchFamily="18" charset="0"/>
                      </a:rPr>
                      <m:t> ∀ </m:t>
                    </m:r>
                    <m:r>
                      <a:rPr lang="en-US" sz="1400" b="0" i="1" smtClean="0">
                        <a:solidFill>
                          <a:schemeClr val="bg1"/>
                        </a:solidFill>
                        <a:latin typeface="Cambria Math" panose="02040503050406030204" pitchFamily="18" charset="0"/>
                      </a:rPr>
                      <m:t>𝑡</m:t>
                    </m:r>
                    <m:r>
                      <a:rPr lang="en-US" sz="1400" b="0" i="1" smtClean="0">
                        <a:solidFill>
                          <a:schemeClr val="bg1"/>
                        </a:solidFill>
                        <a:latin typeface="Cambria Math" panose="02040503050406030204" pitchFamily="18" charset="0"/>
                      </a:rPr>
                      <m:t>∈</m:t>
                    </m:r>
                    <m:d>
                      <m:dPr>
                        <m:begChr m:val="["/>
                        <m:endChr m:val="]"/>
                        <m:ctrlPr>
                          <a:rPr lang="en-US" sz="1400" b="0" i="1" smtClean="0">
                            <a:solidFill>
                              <a:schemeClr val="bg1"/>
                            </a:solidFill>
                            <a:latin typeface="Cambria Math" panose="02040503050406030204" pitchFamily="18" charset="0"/>
                          </a:rPr>
                        </m:ctrlPr>
                      </m:dPr>
                      <m:e>
                        <m:r>
                          <a:rPr lang="en-IN" sz="1400" b="0" i="1" smtClean="0">
                            <a:solidFill>
                              <a:schemeClr val="bg1"/>
                            </a:solidFill>
                            <a:latin typeface="Cambria Math" panose="02040503050406030204" pitchFamily="18" charset="0"/>
                          </a:rPr>
                          <m:t>1</m:t>
                        </m:r>
                        <m:r>
                          <a:rPr lang="en-US"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𝑇</m:t>
                        </m:r>
                      </m:e>
                    </m:d>
                    <m:r>
                      <a:rPr lang="en-US"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𝑗</m:t>
                    </m:r>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𝑁</m:t>
                    </m:r>
                    <m:r>
                      <a:rPr lang="en-US" sz="1400" b="0" i="1" smtClean="0">
                        <a:solidFill>
                          <a:schemeClr val="bg1"/>
                        </a:solidFill>
                        <a:latin typeface="Cambria Math" panose="02040503050406030204" pitchFamily="18" charset="0"/>
                      </a:rPr>
                      <m:t>, </m:t>
                    </m:r>
                    <m:d>
                      <m:dPr>
                        <m:ctrlPr>
                          <a:rPr lang="en-US" sz="1400" b="0" i="1" smtClean="0">
                            <a:solidFill>
                              <a:schemeClr val="bg1"/>
                            </a:solidFill>
                            <a:latin typeface="Cambria Math" panose="02040503050406030204" pitchFamily="18" charset="0"/>
                          </a:rPr>
                        </m:ctrlPr>
                      </m:dPr>
                      <m:e>
                        <m:r>
                          <a:rPr lang="en-US" sz="1400" b="0" i="1" smtClean="0">
                            <a:solidFill>
                              <a:schemeClr val="bg1"/>
                            </a:solidFill>
                            <a:latin typeface="Cambria Math" panose="02040503050406030204" pitchFamily="18" charset="0"/>
                          </a:rPr>
                          <m:t>𝑖</m:t>
                        </m:r>
                        <m:r>
                          <a:rPr lang="en-IN"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𝑗</m:t>
                        </m:r>
                      </m:e>
                    </m:d>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𝐿</m:t>
                    </m:r>
                  </m:oMath>
                </a14:m>
                <a:endParaRPr lang="en-US" sz="1400" dirty="0">
                  <a:solidFill>
                    <a:schemeClr val="bg1"/>
                  </a:solidFill>
                </a:endParaRPr>
              </a:p>
              <a:p>
                <a:endParaRPr lang="en-US" sz="1400" dirty="0">
                  <a:solidFill>
                    <a:schemeClr val="bg1"/>
                  </a:solidFill>
                </a:endParaRPr>
              </a:p>
              <a:p>
                <a:r>
                  <a:rPr lang="en-US" sz="1400" dirty="0">
                    <a:solidFill>
                      <a:schemeClr val="bg1"/>
                    </a:solidFill>
                  </a:rPr>
                  <a:t>Output variables such as Substation Power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𝑆𝑢𝑏𝑠</m:t>
                        </m:r>
                      </m:sub>
                    </m:sSub>
                  </m:oMath>
                </a14:m>
                <a:r>
                  <a:rPr lang="en-US" sz="1400" dirty="0">
                    <a:solidFill>
                      <a:schemeClr val="bg1"/>
                    </a:solidFill>
                  </a:rPr>
                  <a:t>.</a:t>
                </a:r>
              </a:p>
              <a:p>
                <a:endParaRPr lang="en-US" sz="1400" dirty="0">
                  <a:solidFill>
                    <a:schemeClr val="bg1"/>
                  </a:solidFill>
                </a:endParaRPr>
              </a:p>
              <a:p>
                <a:r>
                  <a:rPr lang="en-US" sz="1400" dirty="0">
                    <a:solidFill>
                      <a:schemeClr val="bg1"/>
                    </a:solidFill>
                  </a:rPr>
                  <a:t>Any other relevant variables.</a:t>
                </a:r>
              </a:p>
              <a:p>
                <a:pPr algn="ctr"/>
                <a:endParaRPr lang="en-US" sz="1400" dirty="0"/>
              </a:p>
              <a:p>
                <a:pPr algn="ctr"/>
                <a:endParaRPr lang="en-US" sz="1400" dirty="0"/>
              </a:p>
              <a:p>
                <a:pPr algn="ctr"/>
                <a:endParaRPr lang="en-US" sz="1400" dirty="0"/>
              </a:p>
            </p:txBody>
          </p:sp>
        </mc:Choice>
        <mc:Fallback xmlns="">
          <p:sp>
            <p:nvSpPr>
              <p:cNvPr id="13" name="Rectangle 12">
                <a:extLst>
                  <a:ext uri="{FF2B5EF4-FFF2-40B4-BE49-F238E27FC236}">
                    <a16:creationId xmlns:a16="http://schemas.microsoft.com/office/drawing/2014/main" id="{4FC54133-8CE4-1C01-F7F1-49E060D7D2C1}"/>
                  </a:ext>
                </a:extLst>
              </p:cNvPr>
              <p:cNvSpPr>
                <a:spLocks noRot="1" noChangeAspect="1" noMove="1" noResize="1" noEditPoints="1" noAdjustHandles="1" noChangeArrowheads="1" noChangeShapeType="1" noTextEdit="1"/>
              </p:cNvSpPr>
              <p:nvPr/>
            </p:nvSpPr>
            <p:spPr>
              <a:xfrm>
                <a:off x="8108226" y="2081071"/>
                <a:ext cx="3676650" cy="4555256"/>
              </a:xfrm>
              <a:prstGeom prst="rect">
                <a:avLst/>
              </a:prstGeom>
              <a:blipFill>
                <a:blip r:embed="rId3"/>
                <a:stretch>
                  <a:fillRect l="-497" r="-662"/>
                </a:stretch>
              </a:blipFill>
              <a:ln>
                <a:solidFill>
                  <a:schemeClr val="accent3"/>
                </a:solidFill>
              </a:ln>
            </p:spPr>
            <p:txBody>
              <a:bodyPr/>
              <a:lstStyle/>
              <a:p>
                <a:r>
                  <a:rPr lang="en-IN">
                    <a:noFill/>
                  </a:rPr>
                  <a:t> </a:t>
                </a:r>
              </a:p>
            </p:txBody>
          </p:sp>
        </mc:Fallback>
      </mc:AlternateContent>
      <p:sp>
        <p:nvSpPr>
          <p:cNvPr id="4" name="Rectangle 3">
            <a:extLst>
              <a:ext uri="{FF2B5EF4-FFF2-40B4-BE49-F238E27FC236}">
                <a16:creationId xmlns:a16="http://schemas.microsoft.com/office/drawing/2014/main" id="{0DE8B74D-8A9A-BD93-C15D-CF4CF1975AA4}"/>
              </a:ext>
            </a:extLst>
          </p:cNvPr>
          <p:cNvSpPr/>
          <p:nvPr/>
        </p:nvSpPr>
        <p:spPr>
          <a:xfrm>
            <a:off x="318407" y="4028421"/>
            <a:ext cx="3249386" cy="24295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Information needed to be exchanged between EDO Nodes and my area optimization controller. (depends on objective function)</a:t>
            </a:r>
          </a:p>
          <a:p>
            <a:pPr algn="ctr"/>
            <a:endParaRPr lang="en-US" dirty="0"/>
          </a:p>
          <a:p>
            <a:pPr algn="ctr"/>
            <a:r>
              <a:rPr lang="en-US" dirty="0"/>
              <a:t>Communication among OpenDSO nodes.</a:t>
            </a:r>
          </a:p>
        </p:txBody>
      </p:sp>
    </p:spTree>
    <p:extLst>
      <p:ext uri="{BB962C8B-B14F-4D97-AF65-F5344CB8AC3E}">
        <p14:creationId xmlns:p14="http://schemas.microsoft.com/office/powerpoint/2010/main" val="195686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Implementation Details</a:t>
            </a:r>
            <a:endParaRPr lang="en-US" kern="1200" dirty="0">
              <a:solidFill>
                <a:schemeClr val="tx1"/>
              </a:solidFill>
              <a:latin typeface="+mj-lt"/>
              <a:ea typeface="+mj-ea"/>
              <a:cs typeface="+mj-cs"/>
            </a:endParaRP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Optimization Algorithm Needs</a:t>
            </a:r>
          </a:p>
        </p:txBody>
      </p:sp>
      <p:sp>
        <p:nvSpPr>
          <p:cNvPr id="8" name="Rectangle 7">
            <a:extLst>
              <a:ext uri="{FF2B5EF4-FFF2-40B4-BE49-F238E27FC236}">
                <a16:creationId xmlns:a16="http://schemas.microsoft.com/office/drawing/2014/main" id="{EF27781D-23C5-20C2-9FD6-3039203BBD28}"/>
              </a:ext>
            </a:extLst>
          </p:cNvPr>
          <p:cNvSpPr/>
          <p:nvPr/>
        </p:nvSpPr>
        <p:spPr>
          <a:xfrm>
            <a:off x="661916" y="2081071"/>
            <a:ext cx="10770105" cy="455525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a:t>Inputs: </a:t>
            </a:r>
            <a:r>
              <a:rPr lang="en-US" sz="1400" dirty="0"/>
              <a:t>Data needs for Topology </a:t>
            </a:r>
          </a:p>
          <a:p>
            <a:pPr marL="285750" indent="-285750">
              <a:buFont typeface="Arial" panose="020B0604020202020204" pitchFamily="34" charset="0"/>
              <a:buChar char="•"/>
            </a:pPr>
            <a:r>
              <a:rPr lang="en-US" sz="1400" dirty="0"/>
              <a:t>Branch </a:t>
            </a:r>
          </a:p>
          <a:p>
            <a:pPr marL="742950" lvl="1" indent="-285750">
              <a:buFont typeface="Arial" panose="020B0604020202020204" pitchFamily="34" charset="0"/>
              <a:buChar char="•"/>
            </a:pPr>
            <a:r>
              <a:rPr lang="en-US" sz="1400" dirty="0"/>
              <a:t>To Node, From Node, RX </a:t>
            </a:r>
          </a:p>
          <a:p>
            <a:pPr marL="285750" indent="-285750">
              <a:buFont typeface="Arial" panose="020B0604020202020204" pitchFamily="34" charset="0"/>
              <a:buChar char="•"/>
            </a:pPr>
            <a:r>
              <a:rPr lang="en-US" sz="1400" dirty="0"/>
              <a:t>Bus </a:t>
            </a:r>
          </a:p>
          <a:p>
            <a:pPr marL="742950" lvl="1" indent="-285750">
              <a:buFont typeface="Arial" panose="020B0604020202020204" pitchFamily="34" charset="0"/>
              <a:buChar char="•"/>
            </a:pPr>
            <a:r>
              <a:rPr lang="en-US" sz="1400" dirty="0"/>
              <a:t>Controllable </a:t>
            </a:r>
          </a:p>
          <a:p>
            <a:pPr marL="1200150" lvl="2" indent="-285750">
              <a:buFont typeface="Arial" panose="020B0604020202020204" pitchFamily="34" charset="0"/>
              <a:buChar char="•"/>
            </a:pPr>
            <a:r>
              <a:rPr lang="en-US" sz="1400" dirty="0"/>
              <a:t>Base PQ </a:t>
            </a:r>
          </a:p>
          <a:p>
            <a:pPr marL="742950" lvl="1" indent="-285750">
              <a:buFont typeface="Arial" panose="020B0604020202020204" pitchFamily="34" charset="0"/>
              <a:buChar char="•"/>
            </a:pPr>
            <a:r>
              <a:rPr lang="en-US" sz="1400" dirty="0"/>
              <a:t>Static Load PQ </a:t>
            </a:r>
          </a:p>
          <a:p>
            <a:pPr marL="1200150" lvl="2" indent="-285750">
              <a:buFont typeface="Arial" panose="020B0604020202020204" pitchFamily="34" charset="0"/>
              <a:buChar char="•"/>
            </a:pPr>
            <a:r>
              <a:rPr lang="en-US" sz="1400" dirty="0"/>
              <a:t>Allocation Factor </a:t>
            </a:r>
          </a:p>
          <a:p>
            <a:pPr marL="285750" indent="-285750">
              <a:buFont typeface="Arial" panose="020B0604020202020204" pitchFamily="34" charset="0"/>
              <a:buChar char="•"/>
            </a:pPr>
            <a:r>
              <a:rPr lang="en-US" sz="1400" dirty="0"/>
              <a:t>Devices </a:t>
            </a:r>
          </a:p>
          <a:p>
            <a:pPr marL="742950" lvl="1" indent="-285750">
              <a:buFont typeface="Arial" panose="020B0604020202020204" pitchFamily="34" charset="0"/>
              <a:buChar char="•"/>
            </a:pPr>
            <a:r>
              <a:rPr lang="en-US" sz="1400" dirty="0"/>
              <a:t>Discover Buses and Branches for Section that it is optimizing </a:t>
            </a:r>
          </a:p>
          <a:p>
            <a:pPr marL="742950" lvl="1" indent="-285750">
              <a:buFont typeface="Arial" panose="020B0604020202020204" pitchFamily="34" charset="0"/>
              <a:buChar char="•"/>
            </a:pPr>
            <a:r>
              <a:rPr lang="en-US" sz="1400" dirty="0"/>
              <a:t>Discover List of Upstream Neighbors and Downstream Neighbors </a:t>
            </a:r>
          </a:p>
          <a:p>
            <a:pPr marL="742950" lvl="1" indent="-285750">
              <a:buFont typeface="Arial" panose="020B0604020202020204" pitchFamily="34" charset="0"/>
              <a:buChar char="•"/>
            </a:pPr>
            <a:r>
              <a:rPr lang="en-US" sz="1400" dirty="0"/>
              <a:t>Subscribe to their Parameters </a:t>
            </a:r>
          </a:p>
          <a:p>
            <a:pPr algn="ctr"/>
            <a:endParaRPr lang="en-US" sz="1400" dirty="0"/>
          </a:p>
          <a:p>
            <a:pPr algn="ctr"/>
            <a:endParaRPr lang="en-US" sz="1400" dirty="0"/>
          </a:p>
        </p:txBody>
      </p:sp>
    </p:spTree>
    <p:extLst>
      <p:ext uri="{BB962C8B-B14F-4D97-AF65-F5344CB8AC3E}">
        <p14:creationId xmlns:p14="http://schemas.microsoft.com/office/powerpoint/2010/main" val="4044243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Implementation Details</a:t>
            </a:r>
            <a:endParaRPr lang="en-US" kern="1200" dirty="0">
              <a:solidFill>
                <a:schemeClr val="tx1"/>
              </a:solidFill>
              <a:latin typeface="+mj-lt"/>
              <a:ea typeface="+mj-ea"/>
              <a:cs typeface="+mj-cs"/>
            </a:endParaRP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Optimization Algorithm Needs</a:t>
            </a:r>
          </a:p>
        </p:txBody>
      </p:sp>
      <p:sp>
        <p:nvSpPr>
          <p:cNvPr id="8" name="Rectangle 7">
            <a:extLst>
              <a:ext uri="{FF2B5EF4-FFF2-40B4-BE49-F238E27FC236}">
                <a16:creationId xmlns:a16="http://schemas.microsoft.com/office/drawing/2014/main" id="{EF27781D-23C5-20C2-9FD6-3039203BBD28}"/>
              </a:ext>
            </a:extLst>
          </p:cNvPr>
          <p:cNvSpPr/>
          <p:nvPr/>
        </p:nvSpPr>
        <p:spPr>
          <a:xfrm>
            <a:off x="661916" y="2081071"/>
            <a:ext cx="10770105" cy="455525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a:t>Inputs: </a:t>
            </a:r>
            <a:r>
              <a:rPr lang="en-US" sz="1400" dirty="0"/>
              <a:t>Data needs from In Zone Devices </a:t>
            </a:r>
          </a:p>
          <a:p>
            <a:pPr marL="742950" lvl="1" indent="-285750">
              <a:buFont typeface="Arial" panose="020B0604020202020204" pitchFamily="34" charset="0"/>
              <a:buChar char="•"/>
            </a:pPr>
            <a:r>
              <a:rPr lang="en-US" sz="1400" dirty="0"/>
              <a:t>Cap Bank </a:t>
            </a:r>
          </a:p>
          <a:p>
            <a:pPr marL="1200150" lvl="2" indent="-285750">
              <a:buFont typeface="Arial" panose="020B0604020202020204" pitchFamily="34" charset="0"/>
              <a:buChar char="•"/>
            </a:pPr>
            <a:r>
              <a:rPr lang="en-US" sz="1400" dirty="0"/>
              <a:t>Status </a:t>
            </a:r>
          </a:p>
          <a:p>
            <a:pPr marL="1200150" lvl="2" indent="-285750">
              <a:buFont typeface="Arial" panose="020B0604020202020204" pitchFamily="34" charset="0"/>
              <a:buChar char="•"/>
            </a:pPr>
            <a:r>
              <a:rPr lang="en-US" sz="1400" dirty="0"/>
              <a:t>Simple Expected Behavior </a:t>
            </a:r>
          </a:p>
          <a:p>
            <a:pPr marL="1657350" lvl="3" indent="-285750">
              <a:buFont typeface="Arial" panose="020B0604020202020204" pitchFamily="34" charset="0"/>
              <a:buChar char="•"/>
            </a:pPr>
            <a:r>
              <a:rPr lang="en-US" sz="1400" dirty="0"/>
              <a:t>Discussion: Need to establish a method to correlate measurements and model with expected controls actions. </a:t>
            </a:r>
          </a:p>
          <a:p>
            <a:pPr marL="742950" lvl="1" indent="-285750">
              <a:buFont typeface="Arial" panose="020B0604020202020204" pitchFamily="34" charset="0"/>
              <a:buChar char="•"/>
            </a:pPr>
            <a:r>
              <a:rPr lang="en-US" sz="1400" dirty="0"/>
              <a:t>Regulator </a:t>
            </a:r>
          </a:p>
          <a:p>
            <a:pPr marL="1200150" lvl="2" indent="-285750">
              <a:buFont typeface="Arial" panose="020B0604020202020204" pitchFamily="34" charset="0"/>
              <a:buChar char="•"/>
            </a:pPr>
            <a:r>
              <a:rPr lang="en-US" sz="1400" dirty="0"/>
              <a:t>Tap Position </a:t>
            </a:r>
          </a:p>
          <a:p>
            <a:pPr marL="1200150" lvl="2" indent="-285750">
              <a:buFont typeface="Arial" panose="020B0604020202020204" pitchFamily="34" charset="0"/>
              <a:buChar char="•"/>
            </a:pPr>
            <a:r>
              <a:rPr lang="en-US" sz="1400" dirty="0"/>
              <a:t>Simple Expected Behavior </a:t>
            </a:r>
          </a:p>
          <a:p>
            <a:pPr marL="1200150" lvl="2" indent="-285750">
              <a:buFont typeface="Arial" panose="020B0604020202020204" pitchFamily="34" charset="0"/>
              <a:buChar char="•"/>
            </a:pPr>
            <a:r>
              <a:rPr lang="en-US" sz="1400" dirty="0"/>
              <a:t>Discussion: Need to establish a method to correlate measurements and model with expected controls actions. </a:t>
            </a:r>
          </a:p>
          <a:p>
            <a:pPr marL="285750" indent="-285750">
              <a:buFont typeface="Arial" panose="020B0604020202020204" pitchFamily="34" charset="0"/>
              <a:buChar char="•"/>
            </a:pPr>
            <a:r>
              <a:rPr lang="en-US" sz="1400" dirty="0"/>
              <a:t>Other Measurement Devices Data Needs </a:t>
            </a:r>
          </a:p>
          <a:p>
            <a:pPr marL="742950" lvl="1" indent="-285750">
              <a:buFont typeface="Arial" panose="020B0604020202020204" pitchFamily="34" charset="0"/>
              <a:buChar char="•"/>
            </a:pPr>
            <a:r>
              <a:rPr lang="en-US" sz="1400" dirty="0"/>
              <a:t>For Static Load Calibration </a:t>
            </a:r>
          </a:p>
          <a:p>
            <a:pPr marL="742950" lvl="1" indent="-285750">
              <a:buFont typeface="Arial" panose="020B0604020202020204" pitchFamily="34" charset="0"/>
              <a:buChar char="•"/>
            </a:pPr>
            <a:r>
              <a:rPr lang="en-US" sz="1400" dirty="0"/>
              <a:t>Solution Feedback </a:t>
            </a:r>
          </a:p>
          <a:p>
            <a:pPr algn="ctr"/>
            <a:endParaRPr lang="en-US" sz="1400" dirty="0"/>
          </a:p>
          <a:p>
            <a:pPr algn="ctr"/>
            <a:endParaRPr lang="en-US" sz="1400" dirty="0"/>
          </a:p>
        </p:txBody>
      </p:sp>
    </p:spTree>
    <p:extLst>
      <p:ext uri="{BB962C8B-B14F-4D97-AF65-F5344CB8AC3E}">
        <p14:creationId xmlns:p14="http://schemas.microsoft.com/office/powerpoint/2010/main" val="3871372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Implementation Details</a:t>
            </a:r>
            <a:endParaRPr lang="en-US" kern="1200" dirty="0">
              <a:solidFill>
                <a:schemeClr val="tx1"/>
              </a:solidFill>
              <a:latin typeface="+mj-lt"/>
              <a:ea typeface="+mj-ea"/>
              <a:cs typeface="+mj-cs"/>
            </a:endParaRP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Optimization Algorithm Needs</a:t>
            </a:r>
          </a:p>
        </p:txBody>
      </p:sp>
      <p:sp>
        <p:nvSpPr>
          <p:cNvPr id="8" name="Rectangle 7">
            <a:extLst>
              <a:ext uri="{FF2B5EF4-FFF2-40B4-BE49-F238E27FC236}">
                <a16:creationId xmlns:a16="http://schemas.microsoft.com/office/drawing/2014/main" id="{EF27781D-23C5-20C2-9FD6-3039203BBD28}"/>
              </a:ext>
            </a:extLst>
          </p:cNvPr>
          <p:cNvSpPr/>
          <p:nvPr/>
        </p:nvSpPr>
        <p:spPr>
          <a:xfrm>
            <a:off x="661916" y="2081071"/>
            <a:ext cx="10770105" cy="455525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a:t>Inputs:</a:t>
            </a:r>
            <a:r>
              <a:rPr lang="en-IN" sz="1400" dirty="0"/>
              <a:t> Data needs from </a:t>
            </a:r>
            <a:r>
              <a:rPr lang="en-IN" sz="1400" dirty="0" err="1"/>
              <a:t>Neighbor</a:t>
            </a:r>
            <a:r>
              <a:rPr lang="en-IN" sz="1400" dirty="0"/>
              <a:t> Algorithm Agents on OpenDSO </a:t>
            </a:r>
          </a:p>
          <a:p>
            <a:pPr marL="285750" indent="-285750">
              <a:buFont typeface="Arial" panose="020B0604020202020204" pitchFamily="34" charset="0"/>
              <a:buChar char="•"/>
            </a:pPr>
            <a:r>
              <a:rPr lang="en-IN" sz="1400" dirty="0"/>
              <a:t>Power Flow </a:t>
            </a:r>
          </a:p>
          <a:p>
            <a:pPr marL="742950" lvl="1" indent="-285750">
              <a:buFont typeface="Arial" panose="020B0604020202020204" pitchFamily="34" charset="0"/>
              <a:buChar char="•"/>
            </a:pPr>
            <a:r>
              <a:rPr lang="en-IN" sz="1400" dirty="0"/>
              <a:t>V,I,P,Q </a:t>
            </a:r>
          </a:p>
          <a:p>
            <a:pPr marL="285750" indent="-285750">
              <a:buFont typeface="Arial" panose="020B0604020202020204" pitchFamily="34" charset="0"/>
              <a:buChar char="•"/>
            </a:pPr>
            <a:r>
              <a:rPr lang="en-IN" sz="1400" dirty="0"/>
              <a:t>Algorithm Specific Coordination Parameters </a:t>
            </a:r>
          </a:p>
          <a:p>
            <a:pPr marL="742950" lvl="1" indent="-285750">
              <a:buFont typeface="Arial" panose="020B0604020202020204" pitchFamily="34" charset="0"/>
              <a:buChar char="•"/>
            </a:pPr>
            <a:r>
              <a:rPr lang="en-IN" sz="1400" dirty="0"/>
              <a:t>To be determined in algorithm system design </a:t>
            </a:r>
          </a:p>
          <a:p>
            <a:pPr marL="285750" indent="-285750">
              <a:buFont typeface="Arial" panose="020B0604020202020204" pitchFamily="34" charset="0"/>
              <a:buChar char="•"/>
            </a:pPr>
            <a:r>
              <a:rPr lang="en-IN" sz="1400" dirty="0"/>
              <a:t>Convergence Indication </a:t>
            </a:r>
          </a:p>
          <a:p>
            <a:pPr marL="285750" indent="-285750">
              <a:buFont typeface="Arial" panose="020B0604020202020204" pitchFamily="34" charset="0"/>
              <a:buChar char="•"/>
            </a:pPr>
            <a:r>
              <a:rPr lang="en-IN" sz="1400" dirty="0"/>
              <a:t>Speed of communication for iterative algorithm convergence </a:t>
            </a:r>
          </a:p>
          <a:p>
            <a:pPr marL="742950" lvl="1" indent="-285750">
              <a:buFont typeface="Arial" panose="020B0604020202020204" pitchFamily="34" charset="0"/>
              <a:buChar char="•"/>
            </a:pPr>
            <a:r>
              <a:rPr lang="en-IN" sz="1400" dirty="0"/>
              <a:t>Asynchronous vs Synchronous </a:t>
            </a:r>
          </a:p>
          <a:p>
            <a:pPr marL="742950" lvl="1" indent="-285750">
              <a:buFont typeface="Arial" panose="020B0604020202020204" pitchFamily="34" charset="0"/>
              <a:buChar char="•"/>
            </a:pPr>
            <a:r>
              <a:rPr lang="en-IN" sz="1400" dirty="0"/>
              <a:t>To be determined in algorithm system design</a:t>
            </a:r>
          </a:p>
          <a:p>
            <a:pPr algn="ctr"/>
            <a:endParaRPr lang="en-US" sz="1400" dirty="0"/>
          </a:p>
          <a:p>
            <a:pPr algn="ctr"/>
            <a:endParaRPr lang="en-US" sz="1400" dirty="0"/>
          </a:p>
        </p:txBody>
      </p:sp>
    </p:spTree>
    <p:extLst>
      <p:ext uri="{BB962C8B-B14F-4D97-AF65-F5344CB8AC3E}">
        <p14:creationId xmlns:p14="http://schemas.microsoft.com/office/powerpoint/2010/main" val="41347643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 (1/2)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4941" y="2017616"/>
            <a:ext cx="3922118" cy="4673383"/>
          </a:xfrm>
          <a:prstGeom prst="rect">
            <a:avLst/>
          </a:prstGeom>
          <a:ln>
            <a:solidFill>
              <a:srgbClr val="002D61"/>
            </a:solidFill>
          </a:ln>
        </p:spPr>
      </p:pic>
    </p:spTree>
    <p:extLst>
      <p:ext uri="{BB962C8B-B14F-4D97-AF65-F5344CB8AC3E}">
        <p14:creationId xmlns:p14="http://schemas.microsoft.com/office/powerpoint/2010/main" val="13841333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 (2/2)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30776" y="1949607"/>
            <a:ext cx="4467360" cy="4561287"/>
          </a:xfrm>
          <a:prstGeom prst="rect">
            <a:avLst/>
          </a:prstGeom>
          <a:ln>
            <a:solidFill>
              <a:srgbClr val="002D61"/>
            </a:solidFill>
          </a:ln>
        </p:spPr>
      </p:pic>
    </p:spTree>
    <p:extLst>
      <p:ext uri="{BB962C8B-B14F-4D97-AF65-F5344CB8AC3E}">
        <p14:creationId xmlns:p14="http://schemas.microsoft.com/office/powerpoint/2010/main" val="432346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BFM and DER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83130" y="2310001"/>
            <a:ext cx="6825740" cy="4135204"/>
          </a:xfrm>
          <a:prstGeom prst="rect">
            <a:avLst/>
          </a:prstGeom>
          <a:ln>
            <a:solidFill>
              <a:srgbClr val="002D61"/>
            </a:solidFill>
          </a:ln>
        </p:spPr>
      </p:pic>
    </p:spTree>
    <p:extLst>
      <p:ext uri="{BB962C8B-B14F-4D97-AF65-F5344CB8AC3E}">
        <p14:creationId xmlns:p14="http://schemas.microsoft.com/office/powerpoint/2010/main" val="3234939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47EED-1D65-B493-E8C5-95CFFE43449A}"/>
              </a:ext>
            </a:extLst>
          </p:cNvPr>
          <p:cNvSpPr>
            <a:spLocks noGrp="1"/>
          </p:cNvSpPr>
          <p:nvPr>
            <p:ph type="title"/>
          </p:nvPr>
        </p:nvSpPr>
        <p:spPr>
          <a:xfrm>
            <a:off x="1077686" y="54827"/>
            <a:ext cx="10063163" cy="1272756"/>
          </a:xfrm>
        </p:spPr>
        <p:txBody>
          <a:bodyPr/>
          <a:lstStyle/>
          <a:p>
            <a:r>
              <a:rPr lang="en-US" dirty="0"/>
              <a:t>Nature of Aggregated </a:t>
            </a:r>
            <a:r>
              <a:rPr lang="en-US" dirty="0">
                <a:solidFill>
                  <a:schemeClr val="tx1"/>
                </a:solidFill>
                <a:highlight>
                  <a:srgbClr val="00FFFF"/>
                </a:highlight>
              </a:rPr>
              <a:t>Edo Nodes</a:t>
            </a:r>
          </a:p>
        </p:txBody>
      </p:sp>
      <p:sp>
        <p:nvSpPr>
          <p:cNvPr id="3" name="Content Placeholder 2">
            <a:extLst>
              <a:ext uri="{FF2B5EF4-FFF2-40B4-BE49-F238E27FC236}">
                <a16:creationId xmlns:a16="http://schemas.microsoft.com/office/drawing/2014/main" id="{74C6B9AD-F474-9D4B-1302-055ACA996F0E}"/>
              </a:ext>
            </a:extLst>
          </p:cNvPr>
          <p:cNvSpPr>
            <a:spLocks noGrp="1"/>
          </p:cNvSpPr>
          <p:nvPr>
            <p:ph idx="1"/>
          </p:nvPr>
        </p:nvSpPr>
        <p:spPr>
          <a:xfrm>
            <a:off x="1155680" y="1504861"/>
            <a:ext cx="10063163" cy="4286531"/>
          </a:xfrm>
        </p:spPr>
        <p:txBody>
          <a:bodyPr/>
          <a:lstStyle/>
          <a:p>
            <a:pPr marL="0" indent="0">
              <a:buNone/>
            </a:pPr>
            <a:r>
              <a:rPr lang="en-US" dirty="0"/>
              <a:t>Grid Edge Resources over multiple buildings aggregated to form </a:t>
            </a:r>
            <a:r>
              <a:rPr lang="en-US" dirty="0">
                <a:solidFill>
                  <a:schemeClr val="tx1"/>
                </a:solidFill>
                <a:highlight>
                  <a:srgbClr val="00FFFF"/>
                </a:highlight>
              </a:rPr>
              <a:t>Edo Nodes</a:t>
            </a:r>
            <a:r>
              <a:rPr lang="en-US" dirty="0"/>
              <a:t>.</a:t>
            </a:r>
          </a:p>
          <a:p>
            <a:pPr marL="0" indent="0">
              <a:buNone/>
            </a:pPr>
            <a:r>
              <a:rPr lang="en-US" dirty="0"/>
              <a:t>We model them as Batteries, which introduces temporal coupling between OPF solutions at individual time-steps.</a:t>
            </a:r>
          </a:p>
          <a:p>
            <a:pPr marL="0" indent="0">
              <a:buNone/>
            </a:pPr>
            <a:r>
              <a:rPr lang="en-US" dirty="0"/>
              <a:t>This mandates MPOPF</a:t>
            </a:r>
          </a:p>
          <a:p>
            <a:pPr marL="0" indent="0">
              <a:buNone/>
            </a:pPr>
            <a:r>
              <a:rPr lang="en-US" dirty="0"/>
              <a:t>Our model is based on the </a:t>
            </a:r>
            <a:r>
              <a:rPr lang="en-US" i="1" dirty="0"/>
              <a:t>Generalized Battery Model</a:t>
            </a:r>
            <a:r>
              <a:rPr lang="en-US" dirty="0"/>
              <a:t> as given in [2].</a:t>
            </a:r>
          </a:p>
          <a:p>
            <a:pPr marL="0" indent="0">
              <a:buNone/>
            </a:pPr>
            <a:r>
              <a:rPr lang="en-US" dirty="0"/>
              <a:t>	Exception 1: Lifetime dissipation is not modelled.</a:t>
            </a:r>
          </a:p>
          <a:p>
            <a:pPr marL="0" indent="0">
              <a:buNone/>
            </a:pPr>
            <a:r>
              <a:rPr lang="en-US" dirty="0"/>
              <a:t>	Exception 2: Currently limits such as charging/discharging limits are assumed to be constant over time (in one day).</a:t>
            </a:r>
          </a:p>
        </p:txBody>
      </p:sp>
      <p:pic>
        <p:nvPicPr>
          <p:cNvPr id="5" name="Picture 4">
            <a:extLst>
              <a:ext uri="{FF2B5EF4-FFF2-40B4-BE49-F238E27FC236}">
                <a16:creationId xmlns:a16="http://schemas.microsoft.com/office/drawing/2014/main" id="{D036EB25-7AD1-ECDE-AB63-E73338D23B06}"/>
              </a:ext>
            </a:extLst>
          </p:cNvPr>
          <p:cNvPicPr>
            <a:picLocks noChangeAspect="1"/>
          </p:cNvPicPr>
          <p:nvPr/>
        </p:nvPicPr>
        <p:blipFill>
          <a:blip r:embed="rId2"/>
          <a:stretch>
            <a:fillRect/>
          </a:stretch>
        </p:blipFill>
        <p:spPr>
          <a:xfrm>
            <a:off x="1077686" y="4850913"/>
            <a:ext cx="9826047" cy="1744480"/>
          </a:xfrm>
          <a:prstGeom prst="rect">
            <a:avLst/>
          </a:prstGeom>
        </p:spPr>
      </p:pic>
    </p:spTree>
    <p:extLst>
      <p:ext uri="{BB962C8B-B14F-4D97-AF65-F5344CB8AC3E}">
        <p14:creationId xmlns:p14="http://schemas.microsoft.com/office/powerpoint/2010/main" val="1938661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Battery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00916" y="1153572"/>
            <a:ext cx="6347051" cy="5566528"/>
          </a:xfrm>
          <a:prstGeom prst="rect">
            <a:avLst/>
          </a:prstGeom>
          <a:ln>
            <a:solidFill>
              <a:srgbClr val="002D61"/>
            </a:solidFill>
          </a:ln>
        </p:spPr>
      </p:pic>
    </p:spTree>
    <p:extLst>
      <p:ext uri="{BB962C8B-B14F-4D97-AF65-F5344CB8AC3E}">
        <p14:creationId xmlns:p14="http://schemas.microsoft.com/office/powerpoint/2010/main" val="4058929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BFM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6635" y="1058038"/>
            <a:ext cx="5635420" cy="5566528"/>
          </a:xfrm>
          <a:prstGeom prst="rect">
            <a:avLst/>
          </a:prstGeom>
          <a:ln>
            <a:solidFill>
              <a:srgbClr val="002D61"/>
            </a:solidFill>
          </a:ln>
        </p:spPr>
      </p:pic>
    </p:spTree>
    <p:extLst>
      <p:ext uri="{BB962C8B-B14F-4D97-AF65-F5344CB8AC3E}">
        <p14:creationId xmlns:p14="http://schemas.microsoft.com/office/powerpoint/2010/main" val="5589270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Grid-level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dirty="0"/>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32311" y="616627"/>
            <a:ext cx="5774739" cy="6068369"/>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05884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376591" y="1198418"/>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 Branch Flow Model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endParaRPr lang="en-US" dirty="0"/>
          </a:p>
        </p:txBody>
      </p:sp>
      <p:pic>
        <p:nvPicPr>
          <p:cNvPr id="4" name="Picture 3">
            <a:extLst>
              <a:ext uri="{FF2B5EF4-FFF2-40B4-BE49-F238E27FC236}">
                <a16:creationId xmlns:a16="http://schemas.microsoft.com/office/drawing/2014/main" id="{5F5A4ED9-5211-8A47-04EC-CB440B17EE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29666" y="566637"/>
            <a:ext cx="6244879" cy="6168349"/>
          </a:xfrm>
          <a:prstGeom prst="rect">
            <a:avLst/>
          </a:prstGeom>
          <a:ln w="28575">
            <a:solidFill>
              <a:srgbClr val="002060"/>
            </a:solidFill>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2015877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 name="Content Placeholder 2" descr="Chart, scatter chart&#10;&#10;Description automatically generated">
            <a:extLst>
              <a:ext uri="{FF2B5EF4-FFF2-40B4-BE49-F238E27FC236}">
                <a16:creationId xmlns:a16="http://schemas.microsoft.com/office/drawing/2014/main" id="{D7AAB38C-CD03-7277-B9EC-423C48C614C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2938" y="708025"/>
            <a:ext cx="3249613" cy="2684463"/>
          </a:xfrm>
        </p:spPr>
      </p:pic>
      <p:pic>
        <p:nvPicPr>
          <p:cNvPr id="8" name="Content Placeholder 7" descr="Chart, scatter chart&#10;&#10;Description automatically generated">
            <a:extLst>
              <a:ext uri="{FF2B5EF4-FFF2-40B4-BE49-F238E27FC236}">
                <a16:creationId xmlns:a16="http://schemas.microsoft.com/office/drawing/2014/main" id="{D7F03AB8-B5AB-7E25-0135-95BC57156C8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2938" y="3459163"/>
            <a:ext cx="3249613" cy="2684463"/>
          </a:xfrm>
        </p:spPr>
      </p:pic>
      <p:pic>
        <p:nvPicPr>
          <p:cNvPr id="12" name="Picture 11" descr="Chart, scatter chart&#10;&#10;Description automatically generated">
            <a:extLst>
              <a:ext uri="{FF2B5EF4-FFF2-40B4-BE49-F238E27FC236}">
                <a16:creationId xmlns:a16="http://schemas.microsoft.com/office/drawing/2014/main" id="{CA28A018-0740-E579-8F3A-049EC34E5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638" y="708025"/>
            <a:ext cx="3252788" cy="2684463"/>
          </a:xfrm>
          <a:prstGeom prst="rect">
            <a:avLst/>
          </a:prstGeom>
        </p:spPr>
      </p:pic>
      <p:pic>
        <p:nvPicPr>
          <p:cNvPr id="10" name="Picture 9" descr="Chart, radar chart, scatter chart&#10;&#10;Description automatically generated">
            <a:extLst>
              <a:ext uri="{FF2B5EF4-FFF2-40B4-BE49-F238E27FC236}">
                <a16:creationId xmlns:a16="http://schemas.microsoft.com/office/drawing/2014/main" id="{3A591A57-6883-40E5-2332-F7DF83EECC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7638" y="3459163"/>
            <a:ext cx="3252788" cy="2684463"/>
          </a:xfrm>
          <a:prstGeom prst="rect">
            <a:avLst/>
          </a:prstGeom>
        </p:spPr>
      </p:pic>
      <p:sp>
        <p:nvSpPr>
          <p:cNvPr id="4" name="Title 3">
            <a:extLst>
              <a:ext uri="{FF2B5EF4-FFF2-40B4-BE49-F238E27FC236}">
                <a16:creationId xmlns:a16="http://schemas.microsoft.com/office/drawing/2014/main" id="{FDA6A128-D30D-4F0B-A064-09B6DC7A7F1B}"/>
              </a:ext>
            </a:extLst>
          </p:cNvPr>
          <p:cNvSpPr>
            <a:spLocks noGrp="1"/>
          </p:cNvSpPr>
          <p:nvPr>
            <p:ph type="title"/>
          </p:nvPr>
        </p:nvSpPr>
        <p:spPr>
          <a:xfrm>
            <a:off x="8153399" y="640081"/>
            <a:ext cx="3395133" cy="5574452"/>
          </a:xfrm>
        </p:spPr>
        <p:txBody>
          <a:bodyPr vert="horz" lIns="91440" tIns="45720" rIns="91440" bIns="45720" rtlCol="0" anchor="ctr">
            <a:normAutofit/>
          </a:bodyPr>
          <a:lstStyle/>
          <a:p>
            <a:pPr algn="l"/>
            <a:r>
              <a:rPr lang="en-US" sz="1600" kern="1200" dirty="0">
                <a:solidFill>
                  <a:srgbClr val="FFFFFF"/>
                </a:solidFill>
                <a:latin typeface="+mj-lt"/>
                <a:ea typeface="+mj-ea"/>
                <a:cs typeface="+mj-cs"/>
              </a:rPr>
              <a:t>(IEEE 123 System divided into)</a:t>
            </a:r>
            <a:br>
              <a:rPr lang="en-US" kern="1200" dirty="0">
                <a:solidFill>
                  <a:srgbClr val="FFFFFF"/>
                </a:solidFill>
                <a:latin typeface="+mj-lt"/>
                <a:ea typeface="+mj-ea"/>
                <a:cs typeface="+mj-cs"/>
              </a:rPr>
            </a:br>
            <a:r>
              <a:rPr lang="en-US" kern="1200" dirty="0">
                <a:solidFill>
                  <a:srgbClr val="FFFFFF"/>
                </a:solidFill>
                <a:latin typeface="+mj-lt"/>
                <a:ea typeface="+mj-ea"/>
                <a:cs typeface="+mj-cs"/>
              </a:rPr>
              <a:t>4 Area System</a:t>
            </a:r>
          </a:p>
        </p:txBody>
      </p:sp>
    </p:spTree>
    <p:extLst>
      <p:ext uri="{BB962C8B-B14F-4D97-AF65-F5344CB8AC3E}">
        <p14:creationId xmlns:p14="http://schemas.microsoft.com/office/powerpoint/2010/main" val="1735641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195943" y="1153572"/>
            <a:ext cx="3878036" cy="4461163"/>
          </a:xfrm>
        </p:spPr>
        <p:txBody>
          <a:bodyPr vert="horz" lIns="91440" tIns="45720" rIns="91440" bIns="45720" rtlCol="0" anchor="ctr">
            <a:noAutofit/>
          </a:bodyPr>
          <a:lstStyle/>
          <a:p>
            <a:r>
              <a:rPr lang="en-US" sz="3600" b="0" dirty="0">
                <a:solidFill>
                  <a:srgbClr val="BD90EE"/>
                </a:solidFill>
                <a:latin typeface="+mj-lt"/>
              </a:rPr>
              <a:t>[In development]</a:t>
            </a:r>
            <a:br>
              <a:rPr lang="en-US" sz="3600" b="0" dirty="0">
                <a:solidFill>
                  <a:srgbClr val="FFFFFF"/>
                </a:solidFill>
                <a:latin typeface="+mj-lt"/>
              </a:rPr>
            </a:br>
            <a:r>
              <a:rPr lang="en-US" sz="3600" b="0" kern="1200" dirty="0">
                <a:solidFill>
                  <a:srgbClr val="FFFFFF"/>
                </a:solidFill>
                <a:latin typeface="+mj-lt"/>
                <a:ea typeface="+mj-ea"/>
                <a:cs typeface="+mj-cs"/>
              </a:rPr>
              <a:t>Simulation Process of Spatially and Temporally Decomposed OPF algorithm.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4360167" y="319088"/>
                <a:ext cx="6830856" cy="6335004"/>
              </a:xfrm>
              <a:prstGeom prst="rect">
                <a:avLst/>
              </a:prstGeom>
              <a:solidFill>
                <a:srgbClr val="BD90EE">
                  <a:alpha val="84706"/>
                </a:srgbClr>
              </a:solidFill>
              <a:ln w="12700">
                <a:solidFill>
                  <a:srgbClr val="00206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Start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solidFill>
                      <a:srgbClr val="000000"/>
                    </a:solidFill>
                    <a:latin typeface="Cambria Math" panose="02040503050406030204" pitchFamily="18" charset="0"/>
                    <a:ea typeface="Cambria" panose="02040503050406030204" pitchFamily="18" charset="0"/>
                  </a:rPr>
                  <a:t>------------------------------------------------------------------------</a:t>
                </a:r>
                <a:endPar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Known: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srgbClr val="000000"/>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𝐵</m:t>
                        </m:r>
                      </m:e>
                      <m:sub>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up>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0</m:t>
                        </m:r>
                      </m:sup>
                    </m:sSubSup>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𝐷𝐸</m:t>
                        </m:r>
                        <m:sSub>
                          <m:sSubPr>
                            <m:ctrlP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𝑅</m:t>
                            </m:r>
                          </m:e>
                          <m:sub>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𝐿𝑜𝑎</m:t>
                        </m:r>
                        <m:sSub>
                          <m:sSubPr>
                            <m:ctrlP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𝑑</m:t>
                            </m:r>
                          </m:e>
                          <m:sub>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 ∀ </m:t>
                    </m:r>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d>
                      <m:dPr>
                        <m:begChr m:val="["/>
                        <m:endChr m:val="]"/>
                        <m:ctrlP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dPr>
                      <m:e>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0, </m:t>
                        </m:r>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𝑇</m:t>
                        </m:r>
                      </m:e>
                    </m:d>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r>
                      <m:rPr>
                        <m:sty m:val="p"/>
                      </m:rPr>
                      <a:rPr kumimoji="0" lang="el-GR" sz="2000" b="0" i="1" u="none" strike="noStrike" kern="1200" cap="none" spc="0" normalizeH="0" noProof="0" smtClean="0">
                        <a:ln>
                          <a:noFill/>
                        </a:ln>
                        <a:solidFill>
                          <a:srgbClr val="000000"/>
                        </a:solidFill>
                        <a:effectLst/>
                        <a:uLnTx/>
                        <a:uFillTx/>
                        <a:latin typeface="Cambria Math" panose="02040503050406030204" pitchFamily="18" charset="0"/>
                        <a:ea typeface="Cambria Math" panose="02040503050406030204" pitchFamily="18" charset="0"/>
                      </a:rPr>
                      <m:t>Ν</m:t>
                    </m:r>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oMath>
                </a14:m>
                <a:endPar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Cambria" panose="02040503050406030204" pitchFamily="18" charset="0"/>
                    <a:ea typeface="Cambria" panose="02040503050406030204" pitchFamily="18" charset="0"/>
                  </a:rPr>
                  <a:t>-----------------------------------------------------------------------</a:t>
                </a:r>
                <a:endPar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solidFill>
                      <a:srgbClr val="000000"/>
                    </a:solidFill>
                    <a:latin typeface="Cambria" panose="02040503050406030204" pitchFamily="18" charset="0"/>
                    <a:ea typeface="Cambria" panose="02040503050406030204" pitchFamily="18" charset="0"/>
                  </a:rPr>
                  <a:t>while </a:t>
                </a:r>
                <a:r>
                  <a:rPr lang="en-US" sz="2000" i="1" dirty="0">
                    <a:solidFill>
                      <a:srgbClr val="000000"/>
                    </a:solidFill>
                    <a:latin typeface="Cambria" panose="02040503050406030204" pitchFamily="18" charset="0"/>
                    <a:ea typeface="Cambria" panose="02040503050406030204" pitchFamily="18" charset="0"/>
                  </a:rPr>
                  <a:t>“temporal boundary variables are NOT equal in value for all consecutive time intervals”</a:t>
                </a:r>
                <a:endParaRPr kumimoji="0" lang="en-US" sz="200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lvl="1" defTabSz="457200">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r>
                  <a:rPr kumimoji="0" lang="en-US" sz="200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spatial</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200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boundary variables are NOT equal in value for all connected parent-child areas”</a:t>
                </a:r>
                <a:endPar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a:p>
                <a:pPr marL="1108710" lvl="2" indent="-514350" defTabSz="457200">
                  <a:buFont typeface="+mj-lt"/>
                  <a:buAutoNum type="romanLcPeriod"/>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Run (D-)OPF for minimizing the losses across</a:t>
                </a:r>
                <a:r>
                  <a:rPr kumimoji="0" lang="en-US" sz="2000" b="0" i="0" u="none" strike="noStrike" kern="1200" cap="none" spc="0" normalizeH="0" noProof="0" dirty="0">
                    <a:ln>
                      <a:noFill/>
                    </a:ln>
                    <a:solidFill>
                      <a:srgbClr val="000000"/>
                    </a:solidFill>
                    <a:effectLst/>
                    <a:uLnTx/>
                    <a:uFillTx/>
                    <a:latin typeface="Cambria" panose="02040503050406030204" pitchFamily="18" charset="0"/>
                    <a:ea typeface="Cambria" panose="02040503050406030204" pitchFamily="18" charset="0"/>
                    <a:cs typeface="+mn-cs"/>
                  </a:rPr>
                  <a:t> the horizon for each area, in parallel. This is called as a macro-iteration.</a:t>
                </a:r>
                <a:endPar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1108710" lvl="2" indent="-514350" defTabSz="457200">
                  <a:buFont typeface="+mj-lt"/>
                  <a:buAutoNum type="romanLcPeriod"/>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spatial boundary variables between all sets of connected parent-child areas.</a:t>
                </a:r>
              </a:p>
              <a:p>
                <a:pPr marL="594360" lvl="2" defTabSz="457200">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1108710" lvl="2" indent="-514350" defTabSz="457200">
                  <a:buFont typeface="+mj-lt"/>
                  <a:buAutoNum type="romanLcPeriod"/>
                  <a:defRPr/>
                </a:pPr>
                <a:r>
                  <a:rPr lang="en-US" sz="2000" dirty="0">
                    <a:solidFill>
                      <a:srgbClr val="000000"/>
                    </a:solidFill>
                    <a:latin typeface="Cambria" panose="02040503050406030204" pitchFamily="18" charset="0"/>
                    <a:ea typeface="Cambria" panose="02040503050406030204" pitchFamily="18" charset="0"/>
                  </a:rPr>
                  <a:t>Exchange temporal boundary variables between consecutive time intervals</a:t>
                </a:r>
                <a:endParaRPr kumimoji="0" lang="en-US" sz="200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0" marR="0" lvl="0" indent="-320040" algn="l" defTabSz="457200" rtl="0" eaLnBrk="1" fontAlgn="auto" latinLnBrk="0" hangingPunct="1">
                  <a:lnSpc>
                    <a:spcPct val="100000"/>
                  </a:lnSpc>
                  <a:spcBef>
                    <a:spcPts val="0"/>
                  </a:spcBef>
                  <a:spcAft>
                    <a:spcPts val="0"/>
                  </a:spcAft>
                  <a:buClrTx/>
                  <a:buSzTx/>
                  <a:buFontTx/>
                  <a:buNone/>
                  <a:tabLst/>
                  <a:defRPr/>
                </a:pPr>
                <a:r>
                  <a:rPr lang="en-US" sz="2000" b="1" dirty="0">
                    <a:solidFill>
                      <a:srgbClr val="000000"/>
                    </a:solidFill>
                    <a:latin typeface="Cambria" panose="02040503050406030204" pitchFamily="18" charset="0"/>
                    <a:ea typeface="Cambria" panose="02040503050406030204" pitchFamily="18" charset="0"/>
                  </a:rPr>
                  <a:t>------------------------------------------------------------------------</a:t>
                </a:r>
                <a:endPar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320040" algn="l" defTabSz="457200" rtl="0" eaLnBrk="1" fontAlgn="auto" latinLnBrk="0" hangingPunct="1">
                  <a:lnSpc>
                    <a:spcPct val="100000"/>
                  </a:lnSpc>
                  <a:spcBef>
                    <a:spcPts val="0"/>
                  </a:spcBef>
                  <a:spcAft>
                    <a:spcPts val="0"/>
                  </a:spcAft>
                  <a:buClrTx/>
                  <a:buSzTx/>
                  <a:buFontTx/>
                  <a:buNone/>
                  <a:tabLst/>
                  <a:defRPr/>
                </a:pPr>
                <a:r>
                  <a:rPr lang="en-US" sz="2000" b="1" dirty="0">
                    <a:solidFill>
                      <a:srgbClr val="000000"/>
                    </a:solidFill>
                    <a:latin typeface="Cambria" panose="02040503050406030204" pitchFamily="18" charset="0"/>
                    <a:ea typeface="Cambria" panose="02040503050406030204" pitchFamily="18" charset="0"/>
                  </a:rPr>
                  <a:t>Stop</a:t>
                </a:r>
                <a:endParaRPr kumimoji="0" lang="en-US" sz="20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4360167" y="319088"/>
                <a:ext cx="6830856" cy="6335004"/>
              </a:xfrm>
              <a:prstGeom prst="rect">
                <a:avLst/>
              </a:prstGeom>
              <a:blipFill>
                <a:blip r:embed="rId2"/>
                <a:stretch>
                  <a:fillRect l="-801" t="-384" r="-534" b="-384"/>
                </a:stretch>
              </a:blipFill>
              <a:ln w="12700">
                <a:solidFill>
                  <a:srgbClr val="002060"/>
                </a:solidFill>
              </a:ln>
            </p:spPr>
            <p:txBody>
              <a:bodyPr/>
              <a:lstStyle/>
              <a:p>
                <a:r>
                  <a:rPr lang="en-US">
                    <a:noFill/>
                  </a:rPr>
                  <a:t> </a:t>
                </a:r>
              </a:p>
            </p:txBody>
          </p:sp>
        </mc:Fallback>
      </mc:AlternateContent>
    </p:spTree>
    <p:extLst>
      <p:ext uri="{BB962C8B-B14F-4D97-AF65-F5344CB8AC3E}">
        <p14:creationId xmlns:p14="http://schemas.microsoft.com/office/powerpoint/2010/main" val="370211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Mixed-Integer Non-linear Optimization Problem (in built-complementarity, but harder to solve)</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77260" y="1949607"/>
            <a:ext cx="4512295" cy="4800698"/>
          </a:xfrm>
          <a:custGeom>
            <a:avLst/>
            <a:gdLst>
              <a:gd name="connsiteX0" fmla="*/ 0 w 4512295"/>
              <a:gd name="connsiteY0" fmla="*/ 0 h 4800698"/>
              <a:gd name="connsiteX1" fmla="*/ 428668 w 4512295"/>
              <a:gd name="connsiteY1" fmla="*/ 0 h 4800698"/>
              <a:gd name="connsiteX2" fmla="*/ 1037828 w 4512295"/>
              <a:gd name="connsiteY2" fmla="*/ 0 h 4800698"/>
              <a:gd name="connsiteX3" fmla="*/ 1466496 w 4512295"/>
              <a:gd name="connsiteY3" fmla="*/ 0 h 4800698"/>
              <a:gd name="connsiteX4" fmla="*/ 2120779 w 4512295"/>
              <a:gd name="connsiteY4" fmla="*/ 0 h 4800698"/>
              <a:gd name="connsiteX5" fmla="*/ 2594570 w 4512295"/>
              <a:gd name="connsiteY5" fmla="*/ 0 h 4800698"/>
              <a:gd name="connsiteX6" fmla="*/ 3068361 w 4512295"/>
              <a:gd name="connsiteY6" fmla="*/ 0 h 4800698"/>
              <a:gd name="connsiteX7" fmla="*/ 3542152 w 4512295"/>
              <a:gd name="connsiteY7" fmla="*/ 0 h 4800698"/>
              <a:gd name="connsiteX8" fmla="*/ 4015943 w 4512295"/>
              <a:gd name="connsiteY8" fmla="*/ 0 h 4800698"/>
              <a:gd name="connsiteX9" fmla="*/ 4512295 w 4512295"/>
              <a:gd name="connsiteY9" fmla="*/ 0 h 4800698"/>
              <a:gd name="connsiteX10" fmla="*/ 4512295 w 4512295"/>
              <a:gd name="connsiteY10" fmla="*/ 629425 h 4800698"/>
              <a:gd name="connsiteX11" fmla="*/ 4512295 w 4512295"/>
              <a:gd name="connsiteY11" fmla="*/ 1210843 h 4800698"/>
              <a:gd name="connsiteX12" fmla="*/ 4512295 w 4512295"/>
              <a:gd name="connsiteY12" fmla="*/ 1792261 h 4800698"/>
              <a:gd name="connsiteX13" fmla="*/ 4512295 w 4512295"/>
              <a:gd name="connsiteY13" fmla="*/ 2325671 h 4800698"/>
              <a:gd name="connsiteX14" fmla="*/ 4512295 w 4512295"/>
              <a:gd name="connsiteY14" fmla="*/ 2859082 h 4800698"/>
              <a:gd name="connsiteX15" fmla="*/ 4512295 w 4512295"/>
              <a:gd name="connsiteY15" fmla="*/ 3440500 h 4800698"/>
              <a:gd name="connsiteX16" fmla="*/ 4512295 w 4512295"/>
              <a:gd name="connsiteY16" fmla="*/ 3829890 h 4800698"/>
              <a:gd name="connsiteX17" fmla="*/ 4512295 w 4512295"/>
              <a:gd name="connsiteY17" fmla="*/ 4267287 h 4800698"/>
              <a:gd name="connsiteX18" fmla="*/ 4512295 w 4512295"/>
              <a:gd name="connsiteY18" fmla="*/ 4800698 h 4800698"/>
              <a:gd name="connsiteX19" fmla="*/ 3858012 w 4512295"/>
              <a:gd name="connsiteY19" fmla="*/ 4800698 h 4800698"/>
              <a:gd name="connsiteX20" fmla="*/ 3248852 w 4512295"/>
              <a:gd name="connsiteY20" fmla="*/ 4800698 h 4800698"/>
              <a:gd name="connsiteX21" fmla="*/ 2639693 w 4512295"/>
              <a:gd name="connsiteY21" fmla="*/ 4800698 h 4800698"/>
              <a:gd name="connsiteX22" fmla="*/ 2120779 w 4512295"/>
              <a:gd name="connsiteY22" fmla="*/ 4800698 h 4800698"/>
              <a:gd name="connsiteX23" fmla="*/ 1646988 w 4512295"/>
              <a:gd name="connsiteY23" fmla="*/ 4800698 h 4800698"/>
              <a:gd name="connsiteX24" fmla="*/ 1037828 w 4512295"/>
              <a:gd name="connsiteY24" fmla="*/ 4800698 h 4800698"/>
              <a:gd name="connsiteX25" fmla="*/ 0 w 4512295"/>
              <a:gd name="connsiteY25" fmla="*/ 4800698 h 4800698"/>
              <a:gd name="connsiteX26" fmla="*/ 0 w 4512295"/>
              <a:gd name="connsiteY26" fmla="*/ 4363301 h 4800698"/>
              <a:gd name="connsiteX27" fmla="*/ 0 w 4512295"/>
              <a:gd name="connsiteY27" fmla="*/ 3733876 h 4800698"/>
              <a:gd name="connsiteX28" fmla="*/ 0 w 4512295"/>
              <a:gd name="connsiteY28" fmla="*/ 3200465 h 4800698"/>
              <a:gd name="connsiteX29" fmla="*/ 0 w 4512295"/>
              <a:gd name="connsiteY29" fmla="*/ 2571040 h 4800698"/>
              <a:gd name="connsiteX30" fmla="*/ 0 w 4512295"/>
              <a:gd name="connsiteY30" fmla="*/ 2085637 h 4800698"/>
              <a:gd name="connsiteX31" fmla="*/ 0 w 4512295"/>
              <a:gd name="connsiteY31" fmla="*/ 1456212 h 4800698"/>
              <a:gd name="connsiteX32" fmla="*/ 0 w 4512295"/>
              <a:gd name="connsiteY32" fmla="*/ 1066822 h 4800698"/>
              <a:gd name="connsiteX33" fmla="*/ 0 w 4512295"/>
              <a:gd name="connsiteY33" fmla="*/ 485404 h 4800698"/>
              <a:gd name="connsiteX34" fmla="*/ 0 w 4512295"/>
              <a:gd name="connsiteY34" fmla="*/ 0 h 480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512295" h="4800698" fill="none" extrusionOk="0">
                <a:moveTo>
                  <a:pt x="0" y="0"/>
                </a:moveTo>
                <a:cubicBezTo>
                  <a:pt x="88446" y="-22446"/>
                  <a:pt x="267570" y="10466"/>
                  <a:pt x="428668" y="0"/>
                </a:cubicBezTo>
                <a:cubicBezTo>
                  <a:pt x="589766" y="-10466"/>
                  <a:pt x="782468" y="20939"/>
                  <a:pt x="1037828" y="0"/>
                </a:cubicBezTo>
                <a:cubicBezTo>
                  <a:pt x="1293188" y="-20939"/>
                  <a:pt x="1363925" y="22385"/>
                  <a:pt x="1466496" y="0"/>
                </a:cubicBezTo>
                <a:cubicBezTo>
                  <a:pt x="1569067" y="-22385"/>
                  <a:pt x="1878888" y="75077"/>
                  <a:pt x="2120779" y="0"/>
                </a:cubicBezTo>
                <a:cubicBezTo>
                  <a:pt x="2362670" y="-75077"/>
                  <a:pt x="2426457" y="41718"/>
                  <a:pt x="2594570" y="0"/>
                </a:cubicBezTo>
                <a:cubicBezTo>
                  <a:pt x="2762683" y="-41718"/>
                  <a:pt x="2917612" y="40261"/>
                  <a:pt x="3068361" y="0"/>
                </a:cubicBezTo>
                <a:cubicBezTo>
                  <a:pt x="3219110" y="-40261"/>
                  <a:pt x="3369905" y="14736"/>
                  <a:pt x="3542152" y="0"/>
                </a:cubicBezTo>
                <a:cubicBezTo>
                  <a:pt x="3714399" y="-14736"/>
                  <a:pt x="3897564" y="39375"/>
                  <a:pt x="4015943" y="0"/>
                </a:cubicBezTo>
                <a:cubicBezTo>
                  <a:pt x="4134322" y="-39375"/>
                  <a:pt x="4269875" y="24011"/>
                  <a:pt x="4512295" y="0"/>
                </a:cubicBezTo>
                <a:cubicBezTo>
                  <a:pt x="4538838" y="314475"/>
                  <a:pt x="4442508" y="369221"/>
                  <a:pt x="4512295" y="629425"/>
                </a:cubicBezTo>
                <a:cubicBezTo>
                  <a:pt x="4582082" y="889629"/>
                  <a:pt x="4474901" y="1001491"/>
                  <a:pt x="4512295" y="1210843"/>
                </a:cubicBezTo>
                <a:cubicBezTo>
                  <a:pt x="4549689" y="1420195"/>
                  <a:pt x="4448217" y="1653737"/>
                  <a:pt x="4512295" y="1792261"/>
                </a:cubicBezTo>
                <a:cubicBezTo>
                  <a:pt x="4576373" y="1930785"/>
                  <a:pt x="4496863" y="2158538"/>
                  <a:pt x="4512295" y="2325671"/>
                </a:cubicBezTo>
                <a:cubicBezTo>
                  <a:pt x="4527727" y="2492804"/>
                  <a:pt x="4465293" y="2715439"/>
                  <a:pt x="4512295" y="2859082"/>
                </a:cubicBezTo>
                <a:cubicBezTo>
                  <a:pt x="4559297" y="3002725"/>
                  <a:pt x="4487510" y="3243901"/>
                  <a:pt x="4512295" y="3440500"/>
                </a:cubicBezTo>
                <a:cubicBezTo>
                  <a:pt x="4537080" y="3637099"/>
                  <a:pt x="4506573" y="3701956"/>
                  <a:pt x="4512295" y="3829890"/>
                </a:cubicBezTo>
                <a:cubicBezTo>
                  <a:pt x="4518017" y="3957824"/>
                  <a:pt x="4478329" y="4076968"/>
                  <a:pt x="4512295" y="4267287"/>
                </a:cubicBezTo>
                <a:cubicBezTo>
                  <a:pt x="4546261" y="4457606"/>
                  <a:pt x="4509667" y="4671895"/>
                  <a:pt x="4512295" y="4800698"/>
                </a:cubicBezTo>
                <a:cubicBezTo>
                  <a:pt x="4270931" y="4822996"/>
                  <a:pt x="4073318" y="4768050"/>
                  <a:pt x="3858012" y="4800698"/>
                </a:cubicBezTo>
                <a:cubicBezTo>
                  <a:pt x="3642706" y="4833346"/>
                  <a:pt x="3526139" y="4766903"/>
                  <a:pt x="3248852" y="4800698"/>
                </a:cubicBezTo>
                <a:cubicBezTo>
                  <a:pt x="2971565" y="4834493"/>
                  <a:pt x="2930419" y="4783137"/>
                  <a:pt x="2639693" y="4800698"/>
                </a:cubicBezTo>
                <a:cubicBezTo>
                  <a:pt x="2348967" y="4818259"/>
                  <a:pt x="2294204" y="4756591"/>
                  <a:pt x="2120779" y="4800698"/>
                </a:cubicBezTo>
                <a:cubicBezTo>
                  <a:pt x="1947354" y="4844805"/>
                  <a:pt x="1743140" y="4768868"/>
                  <a:pt x="1646988" y="4800698"/>
                </a:cubicBezTo>
                <a:cubicBezTo>
                  <a:pt x="1550836" y="4832528"/>
                  <a:pt x="1236271" y="4737990"/>
                  <a:pt x="1037828" y="4800698"/>
                </a:cubicBezTo>
                <a:cubicBezTo>
                  <a:pt x="839385" y="4863406"/>
                  <a:pt x="435137" y="4729794"/>
                  <a:pt x="0" y="4800698"/>
                </a:cubicBezTo>
                <a:cubicBezTo>
                  <a:pt x="-43184" y="4706765"/>
                  <a:pt x="42171" y="4530601"/>
                  <a:pt x="0" y="4363301"/>
                </a:cubicBezTo>
                <a:cubicBezTo>
                  <a:pt x="-42171" y="4196001"/>
                  <a:pt x="41919" y="3974924"/>
                  <a:pt x="0" y="3733876"/>
                </a:cubicBezTo>
                <a:cubicBezTo>
                  <a:pt x="-41919" y="3492829"/>
                  <a:pt x="42576" y="3407943"/>
                  <a:pt x="0" y="3200465"/>
                </a:cubicBezTo>
                <a:cubicBezTo>
                  <a:pt x="-42576" y="2992987"/>
                  <a:pt x="51357" y="2767002"/>
                  <a:pt x="0" y="2571040"/>
                </a:cubicBezTo>
                <a:cubicBezTo>
                  <a:pt x="-51357" y="2375079"/>
                  <a:pt x="47871" y="2316434"/>
                  <a:pt x="0" y="2085637"/>
                </a:cubicBezTo>
                <a:cubicBezTo>
                  <a:pt x="-47871" y="1854840"/>
                  <a:pt x="31049" y="1613116"/>
                  <a:pt x="0" y="1456212"/>
                </a:cubicBezTo>
                <a:cubicBezTo>
                  <a:pt x="-31049" y="1299309"/>
                  <a:pt x="29372" y="1147269"/>
                  <a:pt x="0" y="1066822"/>
                </a:cubicBezTo>
                <a:cubicBezTo>
                  <a:pt x="-29372" y="986375"/>
                  <a:pt x="51617" y="693234"/>
                  <a:pt x="0" y="485404"/>
                </a:cubicBezTo>
                <a:cubicBezTo>
                  <a:pt x="-51617" y="277574"/>
                  <a:pt x="6027" y="152679"/>
                  <a:pt x="0" y="0"/>
                </a:cubicBezTo>
                <a:close/>
              </a:path>
              <a:path w="4512295" h="4800698" stroke="0" extrusionOk="0">
                <a:moveTo>
                  <a:pt x="0" y="0"/>
                </a:moveTo>
                <a:cubicBezTo>
                  <a:pt x="187431" y="-53579"/>
                  <a:pt x="346085" y="55723"/>
                  <a:pt x="473791" y="0"/>
                </a:cubicBezTo>
                <a:cubicBezTo>
                  <a:pt x="601497" y="-55723"/>
                  <a:pt x="802021" y="34688"/>
                  <a:pt x="1082951" y="0"/>
                </a:cubicBezTo>
                <a:cubicBezTo>
                  <a:pt x="1363881" y="-34688"/>
                  <a:pt x="1562716" y="69524"/>
                  <a:pt x="1692111" y="0"/>
                </a:cubicBezTo>
                <a:cubicBezTo>
                  <a:pt x="1821506" y="-69524"/>
                  <a:pt x="1989575" y="46507"/>
                  <a:pt x="2120779" y="0"/>
                </a:cubicBezTo>
                <a:cubicBezTo>
                  <a:pt x="2251983" y="-46507"/>
                  <a:pt x="2449659" y="28543"/>
                  <a:pt x="2594570" y="0"/>
                </a:cubicBezTo>
                <a:cubicBezTo>
                  <a:pt x="2739481" y="-28543"/>
                  <a:pt x="2892732" y="29469"/>
                  <a:pt x="3023238" y="0"/>
                </a:cubicBezTo>
                <a:cubicBezTo>
                  <a:pt x="3153744" y="-29469"/>
                  <a:pt x="3481418" y="59403"/>
                  <a:pt x="3632397" y="0"/>
                </a:cubicBezTo>
                <a:cubicBezTo>
                  <a:pt x="3783376" y="-59403"/>
                  <a:pt x="4183801" y="96373"/>
                  <a:pt x="4512295" y="0"/>
                </a:cubicBezTo>
                <a:cubicBezTo>
                  <a:pt x="4522608" y="292784"/>
                  <a:pt x="4437368" y="365390"/>
                  <a:pt x="4512295" y="629425"/>
                </a:cubicBezTo>
                <a:cubicBezTo>
                  <a:pt x="4587222" y="893460"/>
                  <a:pt x="4502729" y="827926"/>
                  <a:pt x="4512295" y="1018815"/>
                </a:cubicBezTo>
                <a:cubicBezTo>
                  <a:pt x="4521861" y="1209704"/>
                  <a:pt x="4496539" y="1348662"/>
                  <a:pt x="4512295" y="1456212"/>
                </a:cubicBezTo>
                <a:cubicBezTo>
                  <a:pt x="4528051" y="1563762"/>
                  <a:pt x="4468792" y="1759955"/>
                  <a:pt x="4512295" y="2037630"/>
                </a:cubicBezTo>
                <a:cubicBezTo>
                  <a:pt x="4555798" y="2315305"/>
                  <a:pt x="4482967" y="2415631"/>
                  <a:pt x="4512295" y="2523034"/>
                </a:cubicBezTo>
                <a:cubicBezTo>
                  <a:pt x="4541623" y="2630437"/>
                  <a:pt x="4457628" y="2821535"/>
                  <a:pt x="4512295" y="3104451"/>
                </a:cubicBezTo>
                <a:cubicBezTo>
                  <a:pt x="4566962" y="3387367"/>
                  <a:pt x="4496539" y="3531005"/>
                  <a:pt x="4512295" y="3733876"/>
                </a:cubicBezTo>
                <a:cubicBezTo>
                  <a:pt x="4528051" y="3936748"/>
                  <a:pt x="4474723" y="4021512"/>
                  <a:pt x="4512295" y="4123266"/>
                </a:cubicBezTo>
                <a:cubicBezTo>
                  <a:pt x="4549867" y="4225020"/>
                  <a:pt x="4501627" y="4577681"/>
                  <a:pt x="4512295" y="4800698"/>
                </a:cubicBezTo>
                <a:cubicBezTo>
                  <a:pt x="4215874" y="4847468"/>
                  <a:pt x="4153784" y="4796586"/>
                  <a:pt x="3903135" y="4800698"/>
                </a:cubicBezTo>
                <a:cubicBezTo>
                  <a:pt x="3652486" y="4804810"/>
                  <a:pt x="3483667" y="4760514"/>
                  <a:pt x="3339098" y="4800698"/>
                </a:cubicBezTo>
                <a:cubicBezTo>
                  <a:pt x="3194529" y="4840882"/>
                  <a:pt x="2925776" y="4746289"/>
                  <a:pt x="2775061" y="4800698"/>
                </a:cubicBezTo>
                <a:cubicBezTo>
                  <a:pt x="2624346" y="4855107"/>
                  <a:pt x="2485568" y="4756108"/>
                  <a:pt x="2346393" y="4800698"/>
                </a:cubicBezTo>
                <a:cubicBezTo>
                  <a:pt x="2207218" y="4845288"/>
                  <a:pt x="2053582" y="4762570"/>
                  <a:pt x="1827479" y="4800698"/>
                </a:cubicBezTo>
                <a:cubicBezTo>
                  <a:pt x="1601376" y="4838826"/>
                  <a:pt x="1524188" y="4777673"/>
                  <a:pt x="1263443" y="4800698"/>
                </a:cubicBezTo>
                <a:cubicBezTo>
                  <a:pt x="1002698" y="4823723"/>
                  <a:pt x="798257" y="4759347"/>
                  <a:pt x="609160" y="4800698"/>
                </a:cubicBezTo>
                <a:cubicBezTo>
                  <a:pt x="420063" y="4842049"/>
                  <a:pt x="123159" y="4784530"/>
                  <a:pt x="0" y="4800698"/>
                </a:cubicBezTo>
                <a:cubicBezTo>
                  <a:pt x="-21511" y="4588998"/>
                  <a:pt x="45723" y="4472977"/>
                  <a:pt x="0" y="4267287"/>
                </a:cubicBezTo>
                <a:cubicBezTo>
                  <a:pt x="-45723" y="4061597"/>
                  <a:pt x="20120" y="3910675"/>
                  <a:pt x="0" y="3733876"/>
                </a:cubicBezTo>
                <a:cubicBezTo>
                  <a:pt x="-20120" y="3557077"/>
                  <a:pt x="39724" y="3382069"/>
                  <a:pt x="0" y="3248472"/>
                </a:cubicBezTo>
                <a:cubicBezTo>
                  <a:pt x="-39724" y="3114875"/>
                  <a:pt x="37951" y="2829293"/>
                  <a:pt x="0" y="2715061"/>
                </a:cubicBezTo>
                <a:cubicBezTo>
                  <a:pt x="-37951" y="2600829"/>
                  <a:pt x="25493" y="2341746"/>
                  <a:pt x="0" y="2085637"/>
                </a:cubicBezTo>
                <a:cubicBezTo>
                  <a:pt x="-25493" y="1829528"/>
                  <a:pt x="52281" y="1704679"/>
                  <a:pt x="0" y="1552226"/>
                </a:cubicBezTo>
                <a:cubicBezTo>
                  <a:pt x="-52281" y="1399773"/>
                  <a:pt x="43462" y="1353532"/>
                  <a:pt x="0" y="1162836"/>
                </a:cubicBezTo>
                <a:cubicBezTo>
                  <a:pt x="-43462" y="972140"/>
                  <a:pt x="53940" y="848129"/>
                  <a:pt x="0" y="677432"/>
                </a:cubicBezTo>
                <a:cubicBezTo>
                  <a:pt x="-53940" y="506735"/>
                  <a:pt x="43193" y="135881"/>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09A6F077-FE05-E10B-1F4E-59AF76AE7F91}"/>
              </a:ext>
            </a:extLst>
          </p:cNvPr>
          <p:cNvSpPr txBox="1"/>
          <p:nvPr/>
        </p:nvSpPr>
        <p:spPr>
          <a:xfrm>
            <a:off x="10221686" y="1705965"/>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cxnSp>
        <p:nvCxnSpPr>
          <p:cNvPr id="6" name="Straight Arrow Connector 5">
            <a:extLst>
              <a:ext uri="{FF2B5EF4-FFF2-40B4-BE49-F238E27FC236}">
                <a16:creationId xmlns:a16="http://schemas.microsoft.com/office/drawing/2014/main" id="{F973C6C0-18DD-2629-0831-8B6F21B1D55D}"/>
              </a:ext>
            </a:extLst>
          </p:cNvPr>
          <p:cNvCxnSpPr>
            <a:cxnSpLocks/>
            <a:endCxn id="3" idx="1"/>
          </p:cNvCxnSpPr>
          <p:nvPr/>
        </p:nvCxnSpPr>
        <p:spPr>
          <a:xfrm flipV="1">
            <a:off x="6972300" y="1890631"/>
            <a:ext cx="3249386" cy="395369"/>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257929-065B-BF03-004F-82C11A64105B}"/>
              </a:ext>
            </a:extLst>
          </p:cNvPr>
          <p:cNvSpPr txBox="1"/>
          <p:nvPr/>
        </p:nvSpPr>
        <p:spPr>
          <a:xfrm>
            <a:off x="9388929" y="2483511"/>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6839494" y="2729733"/>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680938" y="3263637"/>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898821" y="3507279"/>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03180" y="3945104"/>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08037" y="3953592"/>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603259"/>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287405"/>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247C-6735-AE05-66A9-34848D091556}"/>
              </a:ext>
            </a:extLst>
          </p:cNvPr>
          <p:cNvSpPr txBox="1"/>
          <p:nvPr/>
        </p:nvSpPr>
        <p:spPr>
          <a:xfrm>
            <a:off x="146957" y="2595606"/>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dirty="0">
                <a:ln>
                  <a:noFill/>
                </a:ln>
                <a:solidFill>
                  <a:srgbClr val="002060"/>
                </a:solidFill>
                <a:effectLst/>
                <a:uLnTx/>
                <a:uFillTx/>
                <a:latin typeface="Corbel"/>
                <a:ea typeface="+mn-ea"/>
                <a:cs typeface="+mn-cs"/>
              </a:rPr>
              <a:t>(this equation is temporally coupled, or has ‘memory’)</a:t>
            </a:r>
          </a:p>
        </p:txBody>
      </p:sp>
      <p:cxnSp>
        <p:nvCxnSpPr>
          <p:cNvPr id="36" name="Straight Arrow Connector 35">
            <a:extLst>
              <a:ext uri="{FF2B5EF4-FFF2-40B4-BE49-F238E27FC236}">
                <a16:creationId xmlns:a16="http://schemas.microsoft.com/office/drawing/2014/main" id="{8D426008-C705-C26F-9134-A0351A204201}"/>
              </a:ext>
            </a:extLst>
          </p:cNvPr>
          <p:cNvCxnSpPr>
            <a:cxnSpLocks/>
            <a:endCxn id="35" idx="3"/>
          </p:cNvCxnSpPr>
          <p:nvPr/>
        </p:nvCxnSpPr>
        <p:spPr>
          <a:xfrm flipH="1" flipV="1">
            <a:off x="2811718" y="3195771"/>
            <a:ext cx="1000125" cy="1407488"/>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FD62E4A-2336-D943-9DDB-A063D9A32D2A}"/>
              </a:ext>
            </a:extLst>
          </p:cNvPr>
          <p:cNvSpPr txBox="1"/>
          <p:nvPr/>
        </p:nvSpPr>
        <p:spPr>
          <a:xfrm>
            <a:off x="159205" y="5514377"/>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Complementarity of Charging and Discharging during a particular time interval.</a:t>
            </a:r>
          </a:p>
        </p:txBody>
      </p:sp>
      <p:cxnSp>
        <p:nvCxnSpPr>
          <p:cNvPr id="43" name="Straight Arrow Connector 42">
            <a:extLst>
              <a:ext uri="{FF2B5EF4-FFF2-40B4-BE49-F238E27FC236}">
                <a16:creationId xmlns:a16="http://schemas.microsoft.com/office/drawing/2014/main" id="{DAA622AD-7F7A-1C54-A3C0-1A6712AC5624}"/>
              </a:ext>
            </a:extLst>
          </p:cNvPr>
          <p:cNvCxnSpPr>
            <a:cxnSpLocks/>
            <a:endCxn id="42" idx="3"/>
          </p:cNvCxnSpPr>
          <p:nvPr/>
        </p:nvCxnSpPr>
        <p:spPr>
          <a:xfrm flipH="1" flipV="1">
            <a:off x="2823966" y="6114542"/>
            <a:ext cx="1346878" cy="433115"/>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712FACF-A787-1D47-AD9F-ACC0C125506A}"/>
              </a:ext>
            </a:extLst>
          </p:cNvPr>
          <p:cNvCxnSpPr>
            <a:cxnSpLocks/>
            <a:endCxn id="49" idx="1"/>
          </p:cNvCxnSpPr>
          <p:nvPr/>
        </p:nvCxnSpPr>
        <p:spPr>
          <a:xfrm flipV="1">
            <a:off x="4573950" y="5646593"/>
            <a:ext cx="4012447" cy="22370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06904F7-811C-FA0B-B53D-7F9A0FA9A862}"/>
              </a:ext>
            </a:extLst>
          </p:cNvPr>
          <p:cNvSpPr txBox="1"/>
          <p:nvPr/>
        </p:nvSpPr>
        <p:spPr>
          <a:xfrm>
            <a:off x="8586397" y="5384983"/>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52" name="Straight Arrow Connector 51">
            <a:extLst>
              <a:ext uri="{FF2B5EF4-FFF2-40B4-BE49-F238E27FC236}">
                <a16:creationId xmlns:a16="http://schemas.microsoft.com/office/drawing/2014/main" id="{26AF96C6-2720-4087-9DEF-1A224BB9B212}"/>
              </a:ext>
            </a:extLst>
          </p:cNvPr>
          <p:cNvCxnSpPr>
            <a:cxnSpLocks/>
            <a:endCxn id="53" idx="1"/>
          </p:cNvCxnSpPr>
          <p:nvPr/>
        </p:nvCxnSpPr>
        <p:spPr>
          <a:xfrm>
            <a:off x="5026250" y="5834770"/>
            <a:ext cx="3461166" cy="51451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2DF9172-9BEC-51C3-64C2-A53CA7928E11}"/>
              </a:ext>
            </a:extLst>
          </p:cNvPr>
          <p:cNvSpPr txBox="1"/>
          <p:nvPr/>
        </p:nvSpPr>
        <p:spPr>
          <a:xfrm>
            <a:off x="8487416" y="6072281"/>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Loads </a:t>
            </a:r>
            <a:r>
              <a:rPr kumimoji="0" lang="en-US" sz="11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55" name="Straight Arrow Connector 54">
            <a:extLst>
              <a:ext uri="{FF2B5EF4-FFF2-40B4-BE49-F238E27FC236}">
                <a16:creationId xmlns:a16="http://schemas.microsoft.com/office/drawing/2014/main" id="{F2AA0B31-5DE6-B561-3F6C-71FCE70AD966}"/>
              </a:ext>
            </a:extLst>
          </p:cNvPr>
          <p:cNvCxnSpPr>
            <a:cxnSpLocks/>
            <a:endCxn id="53" idx="1"/>
          </p:cNvCxnSpPr>
          <p:nvPr/>
        </p:nvCxnSpPr>
        <p:spPr>
          <a:xfrm>
            <a:off x="4623144" y="6099371"/>
            <a:ext cx="3864272" cy="249909"/>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2420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C7676-5C71-4074-E2E1-520C084BA26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C3BEC75-3ED8-3D2E-7AF0-ED68CBDE8918}"/>
              </a:ext>
            </a:extLst>
          </p:cNvPr>
          <p:cNvSpPr>
            <a:spLocks noGrp="1"/>
          </p:cNvSpPr>
          <p:nvPr>
            <p:ph idx="1"/>
          </p:nvPr>
        </p:nvSpPr>
        <p:spPr>
          <a:xfrm>
            <a:off x="1064418" y="1995571"/>
            <a:ext cx="10063163" cy="4286531"/>
          </a:xfrm>
        </p:spPr>
        <p:txBody>
          <a:bodyPr/>
          <a:lstStyle/>
          <a:p>
            <a:r>
              <a:rPr lang="en-US" dirty="0">
                <a:latin typeface="Tw Cen MT" panose="020B0602020104020603" pitchFamily="34" charset="0"/>
                <a:hlinkClick r:id="rId2"/>
              </a:rPr>
              <a:t>[1] </a:t>
            </a:r>
            <a:r>
              <a:rPr lang="en-US" dirty="0">
                <a:latin typeface="Tw Cen MT" panose="020B0602020104020603" pitchFamily="34" charset="0"/>
              </a:rPr>
              <a:t>Sadnan, R., &amp; Dubey, A. (2021). Distributed Optimization Using Reduced Network Equivalents for Radial Power Distribution Systems. IEEE Trans. Power Syst., 36(4), 3645–3656. </a:t>
            </a:r>
            <a:r>
              <a:rPr lang="en-US" dirty="0" err="1">
                <a:latin typeface="Tw Cen MT" panose="020B0602020104020603" pitchFamily="34" charset="0"/>
              </a:rPr>
              <a:t>doi</a:t>
            </a:r>
            <a:r>
              <a:rPr lang="en-US" dirty="0">
                <a:latin typeface="Tw Cen MT" panose="020B0602020104020603" pitchFamily="34" charset="0"/>
              </a:rPr>
              <a:t>: 10.1109/TPWRS.2020.3049135</a:t>
            </a:r>
          </a:p>
          <a:p>
            <a:endParaRPr lang="en-US" dirty="0">
              <a:latin typeface="Tw Cen MT" panose="020B0602020104020603" pitchFamily="34" charset="0"/>
            </a:endParaRPr>
          </a:p>
          <a:p>
            <a:r>
              <a:rPr lang="en-US" dirty="0">
                <a:latin typeface="Tw Cen MT" panose="020B0602020104020603" pitchFamily="34" charset="0"/>
                <a:hlinkClick r:id="rId3"/>
              </a:rPr>
              <a:t>[2] </a:t>
            </a:r>
            <a:r>
              <a:rPr lang="en-US" dirty="0" err="1">
                <a:latin typeface="Tw Cen MT" panose="020B0602020104020603" pitchFamily="34" charset="0"/>
              </a:rPr>
              <a:t>Eilyan</a:t>
            </a:r>
            <a:r>
              <a:rPr lang="en-US" dirty="0">
                <a:latin typeface="Tw Cen MT" panose="020B0602020104020603" pitchFamily="34" charset="0"/>
              </a:rPr>
              <a:t> </a:t>
            </a:r>
            <a:r>
              <a:rPr lang="en-US" dirty="0" err="1">
                <a:latin typeface="Tw Cen MT" panose="020B0602020104020603" pitchFamily="34" charset="0"/>
              </a:rPr>
              <a:t>Bitar's</a:t>
            </a:r>
            <a:r>
              <a:rPr lang="en-US" dirty="0">
                <a:latin typeface="Tw Cen MT" panose="020B0602020104020603" pitchFamily="34" charset="0"/>
              </a:rPr>
              <a:t> Papers. (2023, August 16). Coordinated Aggregation</a:t>
            </a:r>
          </a:p>
          <a:p>
            <a:r>
              <a:rPr lang="en-US" dirty="0">
                <a:latin typeface="Tw Cen MT" panose="020B0602020104020603" pitchFamily="34" charset="0"/>
              </a:rPr>
              <a:t>of Distributed Demand-Side Resources Pg 34. Retrieved from </a:t>
            </a:r>
            <a:r>
              <a:rPr lang="en-US" dirty="0">
                <a:latin typeface="Tw Cen MT" panose="020B0602020104020603" pitchFamily="34" charset="0"/>
                <a:hlinkClick r:id="rId4"/>
              </a:rPr>
              <a:t>https://bitar.engineering.cornell.edu/papers.html</a:t>
            </a:r>
            <a:endParaRPr lang="en-US" dirty="0">
              <a:latin typeface="Tw Cen MT" panose="020B0602020104020603" pitchFamily="34" charset="0"/>
            </a:endParaRPr>
          </a:p>
          <a:p>
            <a:endParaRPr lang="en-US" dirty="0">
              <a:latin typeface="Tw Cen MT" panose="020B0602020104020603" pitchFamily="34" charset="0"/>
            </a:endParaRPr>
          </a:p>
          <a:p>
            <a:r>
              <a:rPr lang="en-US" dirty="0">
                <a:hlinkClick r:id="rId5"/>
              </a:rPr>
              <a:t>[3] </a:t>
            </a:r>
            <a:r>
              <a:rPr lang="en-US" dirty="0"/>
              <a:t>Pandey, A., Agarwal, A., &amp; Pileggi, L. (2020). Incremental Model Building Homotopy Approach for Solving Exact AC-Constrained Optimal Power Flow. </a:t>
            </a:r>
            <a:r>
              <a:rPr lang="en-US" dirty="0" err="1"/>
              <a:t>arXiv</a:t>
            </a:r>
            <a:r>
              <a:rPr lang="en-US" dirty="0"/>
              <a:t>, 2011.00587. Retrieved from </a:t>
            </a:r>
            <a:r>
              <a:rPr lang="en-US" dirty="0">
                <a:hlinkClick r:id="rId6"/>
              </a:rPr>
              <a:t>https://arxiv.org/abs/2011.00587v1</a:t>
            </a:r>
            <a:endParaRPr lang="en-US" dirty="0"/>
          </a:p>
          <a:p>
            <a:endParaRPr lang="en-US" dirty="0"/>
          </a:p>
        </p:txBody>
      </p:sp>
    </p:spTree>
    <p:extLst>
      <p:ext uri="{BB962C8B-B14F-4D97-AF65-F5344CB8AC3E}">
        <p14:creationId xmlns:p14="http://schemas.microsoft.com/office/powerpoint/2010/main" val="2806962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dirty="0"/>
              <a:t>Network being tested 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9338" y="1756104"/>
                <a:ext cx="3660256" cy="4593141"/>
              </a:xfrm>
            </p:spPr>
            <p:txBody>
              <a:bodyPr/>
              <a:lstStyle/>
              <a:p>
                <a:pPr marL="0" indent="0">
                  <a:buNone/>
                </a:pPr>
                <a:r>
                  <a:rPr lang="en-US" b="1" dirty="0"/>
                  <a:t>Current problem statement</a:t>
                </a:r>
              </a:p>
              <a:p>
                <a:pPr lvl="1"/>
                <a:r>
                  <a:rPr lang="en-US" sz="2000" b="1" dirty="0"/>
                  <a:t>Test Case</a:t>
                </a:r>
                <a:r>
                  <a:rPr lang="en-US" sz="2000" dirty="0"/>
                  <a:t>: IEEE123 Node System with Distributed Energy Resources (DERs) and Batteries.</a:t>
                </a:r>
              </a:p>
              <a:p>
                <a:pPr lvl="1"/>
                <a:r>
                  <a:rPr lang="en-US" sz="2000" dirty="0"/>
                  <a:t>Balanced three-phase </a:t>
                </a:r>
                <a:r>
                  <a:rPr lang="en-US" sz="1000" dirty="0"/>
                  <a:t>(with no phase coupling, akin to single-phase)</a:t>
                </a:r>
                <a:r>
                  <a:rPr lang="en-US" sz="2000" dirty="0"/>
                  <a:t> power distribution network.</a:t>
                </a:r>
              </a:p>
              <a:p>
                <a:pPr lvl="1"/>
                <a:r>
                  <a:rPr lang="en-US" sz="2000" b="1" dirty="0"/>
                  <a:t>Objective</a:t>
                </a:r>
                <a:r>
                  <a:rPr lang="en-US" sz="2000" dirty="0"/>
                  <a:t>: Solve for Optimal Power Flow (OPF) for a horizon time interval of </a:t>
                </a:r>
                <a14:m>
                  <m:oMath xmlns:m="http://schemas.openxmlformats.org/officeDocument/2006/math">
                    <m:r>
                      <a:rPr lang="en-US" sz="2000" b="0" i="1" smtClean="0">
                        <a:latin typeface="Cambria Math" panose="02040503050406030204" pitchFamily="18" charset="0"/>
                      </a:rPr>
                      <m:t>𝑇</m:t>
                    </m:r>
                    <m:r>
                      <a:rPr lang="en-IN" sz="2000" b="0" i="0" smtClean="0">
                        <a:latin typeface="Cambria Math" panose="02040503050406030204" pitchFamily="18" charset="0"/>
                      </a:rPr>
                      <m:t> </m:t>
                    </m:r>
                  </m:oMath>
                </a14:m>
                <a:r>
                  <a:rPr lang="en-US" sz="2000" dirty="0"/>
                  <a:t>for a given objective function, say loss minimization.</a:t>
                </a:r>
              </a:p>
              <a:p>
                <a:pPr marL="0" indent="0">
                  <a:buNone/>
                </a:pPr>
                <a:endParaRPr lang="en-US" dirty="0"/>
              </a:p>
              <a:p>
                <a:endParaRPr lang="en-US" dirty="0"/>
              </a:p>
            </p:txBody>
          </p:sp>
        </mc:Choice>
        <mc:Fallback xmlns="">
          <p:sp>
            <p:nvSpPr>
              <p:cNvPr id="2" name="Content Placeholder 1">
                <a:extLst>
                  <a:ext uri="{FF2B5EF4-FFF2-40B4-BE49-F238E27FC236}">
                    <a16:creationId xmlns:a16="http://schemas.microsoft.com/office/drawing/2014/main" id="{D8C7C84E-A439-4B2A-94CE-26B4E69CC91C}"/>
                  </a:ext>
                </a:extLst>
              </p:cNvPr>
              <p:cNvSpPr>
                <a:spLocks noGrp="1" noRot="1" noChangeAspect="1" noMove="1" noResize="1" noEditPoints="1" noAdjustHandles="1" noChangeArrowheads="1" noChangeShapeType="1" noTextEdit="1"/>
              </p:cNvSpPr>
              <p:nvPr>
                <p:ph idx="1"/>
              </p:nvPr>
            </p:nvSpPr>
            <p:spPr>
              <a:xfrm>
                <a:off x="1789338" y="1756104"/>
                <a:ext cx="3660256" cy="4593141"/>
              </a:xfrm>
              <a:blipFill>
                <a:blip r:embed="rId2"/>
                <a:stretch>
                  <a:fillRect l="-5000" t="-3316" r="-5167" b="-1194"/>
                </a:stretch>
              </a:blipFill>
            </p:spPr>
            <p:txBody>
              <a:bodyPr/>
              <a:lstStyle/>
              <a:p>
                <a:r>
                  <a:rPr lang="en-IN">
                    <a:noFill/>
                  </a:rPr>
                  <a:t> </a:t>
                </a:r>
              </a:p>
            </p:txBody>
          </p:sp>
        </mc:Fallback>
      </mc:AlternateContent>
      <p:pic>
        <p:nvPicPr>
          <p:cNvPr id="4" name="Picture 2">
            <a:extLst>
              <a:ext uri="{FF2B5EF4-FFF2-40B4-BE49-F238E27FC236}">
                <a16:creationId xmlns:a16="http://schemas.microsoft.com/office/drawing/2014/main" id="{03937BCE-90DF-8053-B310-BA7AC6388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019" y="2929770"/>
            <a:ext cx="5591175" cy="34194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04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sz="2400" dirty="0"/>
              <a:t>Network being tested on</a:t>
            </a:r>
          </a:p>
        </p:txBody>
      </p:sp>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1175" y="2229632"/>
            <a:ext cx="3660256" cy="4273289"/>
          </a:xfrm>
        </p:spPr>
        <p:txBody>
          <a:bodyPr/>
          <a:lstStyle/>
          <a:p>
            <a:pPr marL="0" indent="0">
              <a:buNone/>
            </a:pPr>
            <a:r>
              <a:rPr lang="en-US" b="1" dirty="0"/>
              <a:t>ENApp Approach [1]</a:t>
            </a:r>
          </a:p>
          <a:p>
            <a:pPr lvl="1"/>
            <a:r>
              <a:rPr lang="en-US" dirty="0"/>
              <a:t>Divide the network into several areas to solve for their Optimal Power Flow solutions separately, with exchange of boundary variables after every ‘macro-iteration’.</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63EE49-5592-C0C5-CE37-B9B35EF6E680}"/>
                  </a:ext>
                </a:extLst>
              </p:cNvPr>
              <p:cNvSpPr txBox="1"/>
              <p:nvPr/>
            </p:nvSpPr>
            <p:spPr>
              <a:xfrm>
                <a:off x="9320756" y="349548"/>
                <a:ext cx="2005150" cy="138499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rbel"/>
                    <a:ea typeface="+mn-ea"/>
                    <a:cs typeface="+mn-cs"/>
                  </a:rPr>
                  <a:t>A previous model of the test system. Currently the system has </a:t>
                </a:r>
                <a:r>
                  <a:rPr kumimoji="0" lang="en-US" sz="1400" b="1" i="0" u="none" strike="noStrike" kern="1200" cap="none" spc="0" normalizeH="0" baseline="0" noProof="0" dirty="0">
                    <a:ln>
                      <a:noFill/>
                    </a:ln>
                    <a:solidFill>
                      <a:srgbClr val="FFFFFF"/>
                    </a:solidFill>
                    <a:effectLst/>
                    <a:uLnTx/>
                    <a:uFillTx/>
                    <a:latin typeface="Corbel"/>
                    <a:ea typeface="+mn-ea"/>
                    <a:cs typeface="+mn-cs"/>
                  </a:rPr>
                  <a:t>DERs and Batteries on </a:t>
                </a:r>
                <a14:m>
                  <m:oMath xmlns:m="http://schemas.openxmlformats.org/officeDocument/2006/math">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𝟏𝟎𝟎</m:t>
                    </m:r>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m:t>
                    </m:r>
                  </m:oMath>
                </a14:m>
                <a:r>
                  <a:rPr kumimoji="0" lang="en-US" sz="1400" b="1" i="0" u="none" strike="noStrike" kern="1200" cap="none" spc="0" normalizeH="0" baseline="0" noProof="0" dirty="0">
                    <a:ln>
                      <a:noFill/>
                    </a:ln>
                    <a:solidFill>
                      <a:srgbClr val="FFFFFF"/>
                    </a:solidFill>
                    <a:effectLst/>
                    <a:uLnTx/>
                    <a:uFillTx/>
                    <a:latin typeface="Corbel"/>
                    <a:ea typeface="+mn-ea"/>
                    <a:cs typeface="+mn-cs"/>
                  </a:rPr>
                  <a:t> of the nodes with non-zero loads</a:t>
                </a:r>
                <a:r>
                  <a:rPr kumimoji="0" lang="en-US" sz="1400" b="0" i="0" u="none" strike="noStrike" kern="1200" cap="none" spc="0" normalizeH="0" baseline="0" noProof="0" dirty="0">
                    <a:ln>
                      <a:noFill/>
                    </a:ln>
                    <a:solidFill>
                      <a:srgbClr val="FFFFFF"/>
                    </a:solidFill>
                    <a:effectLst/>
                    <a:uLnTx/>
                    <a:uFillTx/>
                    <a:latin typeface="Corbel"/>
                    <a:ea typeface="+mn-ea"/>
                    <a:cs typeface="+mn-cs"/>
                  </a:rPr>
                  <a:t>.</a:t>
                </a:r>
              </a:p>
            </p:txBody>
          </p:sp>
        </mc:Choice>
        <mc:Fallback xmlns="">
          <p:sp>
            <p:nvSpPr>
              <p:cNvPr id="4" name="TextBox 3">
                <a:extLst>
                  <a:ext uri="{FF2B5EF4-FFF2-40B4-BE49-F238E27FC236}">
                    <a16:creationId xmlns:a16="http://schemas.microsoft.com/office/drawing/2014/main" id="{2863EE49-5592-C0C5-CE37-B9B35EF6E680}"/>
                  </a:ext>
                </a:extLst>
              </p:cNvPr>
              <p:cNvSpPr txBox="1">
                <a:spLocks noRot="1" noChangeAspect="1" noMove="1" noResize="1" noEditPoints="1" noAdjustHandles="1" noChangeArrowheads="1" noChangeShapeType="1" noTextEdit="1"/>
              </p:cNvSpPr>
              <p:nvPr/>
            </p:nvSpPr>
            <p:spPr>
              <a:xfrm>
                <a:off x="9320756" y="349548"/>
                <a:ext cx="2005150" cy="1384995"/>
              </a:xfrm>
              <a:prstGeom prst="rect">
                <a:avLst/>
              </a:prstGeom>
              <a:blipFill>
                <a:blip r:embed="rId2"/>
                <a:stretch>
                  <a:fillRect l="-912" t="-439" b="-3509"/>
                </a:stretch>
              </a:blipFill>
              <a:ln>
                <a:noFill/>
              </a:ln>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74D483C1-7380-3AB5-C3D4-885119373EAD}"/>
              </a:ext>
            </a:extLst>
          </p:cNvPr>
          <p:cNvCxnSpPr>
            <a:cxnSpLocks/>
            <a:stCxn id="19" idx="0"/>
            <a:endCxn id="4" idx="2"/>
          </p:cNvCxnSpPr>
          <p:nvPr/>
        </p:nvCxnSpPr>
        <p:spPr>
          <a:xfrm flipV="1">
            <a:off x="8621008" y="1734543"/>
            <a:ext cx="1702323" cy="1319204"/>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C03E129-A6C8-1CBC-A73A-ABFC9E751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648" y="413199"/>
            <a:ext cx="3137587" cy="117659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3781" y="3467618"/>
            <a:ext cx="495300" cy="104775"/>
          </a:xfrm>
          <a:prstGeom prst="rect">
            <a:avLst/>
          </a:prstGeom>
        </p:spPr>
      </p:pic>
      <p:pic>
        <p:nvPicPr>
          <p:cNvPr id="19" name="Picture 18" descr="A map of a game&#10;&#10;Description automatically generated">
            <a:extLst>
              <a:ext uri="{FF2B5EF4-FFF2-40B4-BE49-F238E27FC236}">
                <a16:creationId xmlns:a16="http://schemas.microsoft.com/office/drawing/2014/main" id="{BB89419A-F166-1E3E-BF37-AC134BDFE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9081" y="3053747"/>
            <a:ext cx="5563853" cy="3277648"/>
          </a:xfrm>
          <a:prstGeom prst="rect">
            <a:avLst/>
          </a:prstGeom>
          <a:ln>
            <a:solidFill>
              <a:schemeClr val="accent1"/>
            </a:solidFill>
          </a:ln>
        </p:spPr>
      </p:pic>
    </p:spTree>
    <p:extLst>
      <p:ext uri="{BB962C8B-B14F-4D97-AF65-F5344CB8AC3E}">
        <p14:creationId xmlns:p14="http://schemas.microsoft.com/office/powerpoint/2010/main" val="1858411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279462" y="2025965"/>
            <a:ext cx="4311969" cy="1756378"/>
          </a:xfrm>
        </p:spPr>
        <p:txBody>
          <a:bodyPr/>
          <a:lstStyle/>
          <a:p>
            <a:pPr marL="0" indent="0">
              <a:buNone/>
            </a:pPr>
            <a:r>
              <a:rPr lang="en-US" dirty="0"/>
              <a:t>A simpler schematic for D-OPF.</a:t>
            </a:r>
            <a:endParaRPr lang="en-IN" dirty="0"/>
          </a:p>
        </p:txBody>
      </p:sp>
      <p:pic>
        <p:nvPicPr>
          <p:cNvPr id="11" name="Graphic 10">
            <a:extLst>
              <a:ext uri="{FF2B5EF4-FFF2-40B4-BE49-F238E27FC236}">
                <a16:creationId xmlns:a16="http://schemas.microsoft.com/office/drawing/2014/main" id="{82A50BD5-ABEC-A8FA-B586-CD7E9CF08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9081" y="41518"/>
            <a:ext cx="6237923" cy="6774963"/>
          </a:xfrm>
          <a:prstGeom prst="rect">
            <a:avLst/>
          </a:prstGeom>
        </p:spPr>
      </p:pic>
    </p:spTree>
    <p:extLst>
      <p:ext uri="{BB962C8B-B14F-4D97-AF65-F5344CB8AC3E}">
        <p14:creationId xmlns:p14="http://schemas.microsoft.com/office/powerpoint/2010/main" val="1789531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A simpler schematic for MP-D-OPF for three time-steps</a:t>
                </a:r>
              </a:p>
              <a:p>
                <a:pPr marL="0" indent="0">
                  <a:buNone/>
                </a:pPr>
                <a:r>
                  <a:rPr lang="en-US" dirty="0"/>
                  <a:t>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=3)</m:t>
                    </m:r>
                  </m:oMath>
                </a14:m>
                <a:endParaRPr lang="en-IN" dirty="0"/>
              </a:p>
            </p:txBody>
          </p:sp>
        </mc:Choice>
        <mc:Fallback xmlns="">
          <p:sp>
            <p:nvSpPr>
              <p:cNvPr id="7" name="Content Placeholder 6">
                <a:extLst>
                  <a:ext uri="{FF2B5EF4-FFF2-40B4-BE49-F238E27FC236}">
                    <a16:creationId xmlns:a16="http://schemas.microsoft.com/office/drawing/2014/main" id="{8BD89157-8742-D079-1707-752D6EC7A11B}"/>
                  </a:ext>
                </a:extLst>
              </p:cNvPr>
              <p:cNvSpPr>
                <a:spLocks noGrp="1" noRot="1" noChangeAspect="1" noMove="1" noResize="1" noEditPoints="1" noAdjustHandles="1" noChangeArrowheads="1" noChangeShapeType="1" noTextEdit="1"/>
              </p:cNvSpPr>
              <p:nvPr>
                <p:ph idx="1"/>
              </p:nvPr>
            </p:nvSpPr>
            <p:spPr>
              <a:xfrm>
                <a:off x="1347701" y="360938"/>
                <a:ext cx="9802520" cy="730883"/>
              </a:xfrm>
              <a:blipFill>
                <a:blip r:embed="rId4"/>
                <a:stretch>
                  <a:fillRect t="-20833" b="-48333"/>
                </a:stretch>
              </a:blipFill>
            </p:spPr>
            <p:txBody>
              <a:bodyPr/>
              <a:lstStyle/>
              <a:p>
                <a:r>
                  <a:rPr lang="en-IN">
                    <a:noFill/>
                  </a:rPr>
                  <a:t> </a:t>
                </a:r>
              </a:p>
            </p:txBody>
          </p:sp>
        </mc:Fallback>
      </mc:AlternateContent>
      <p:pic>
        <p:nvPicPr>
          <p:cNvPr id="5" name="Graphic 4">
            <a:extLst>
              <a:ext uri="{FF2B5EF4-FFF2-40B4-BE49-F238E27FC236}">
                <a16:creationId xmlns:a16="http://schemas.microsoft.com/office/drawing/2014/main" id="{B90C3E54-1BBA-9A34-A3BC-95826336A6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508" y="1593091"/>
            <a:ext cx="11561813" cy="4063906"/>
          </a:xfrm>
          <a:prstGeom prst="rect">
            <a:avLst/>
          </a:prstGeom>
        </p:spPr>
      </p:pic>
    </p:spTree>
    <p:extLst>
      <p:ext uri="{BB962C8B-B14F-4D97-AF65-F5344CB8AC3E}">
        <p14:creationId xmlns:p14="http://schemas.microsoft.com/office/powerpoint/2010/main" val="3704734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What is currently being done? MP-DOPF in Brute Force</a:t>
            </a:r>
            <a:endParaRPr lang="en-IN" dirty="0"/>
          </a:p>
        </p:txBody>
      </p:sp>
      <p:pic>
        <p:nvPicPr>
          <p:cNvPr id="3" name="Graphic 2">
            <a:extLst>
              <a:ext uri="{FF2B5EF4-FFF2-40B4-BE49-F238E27FC236}">
                <a16:creationId xmlns:a16="http://schemas.microsoft.com/office/drawing/2014/main" id="{CB439699-B35E-9744-AFC4-D26130B36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735" y="1257530"/>
            <a:ext cx="11516529" cy="5239532"/>
          </a:xfrm>
          <a:prstGeom prst="rect">
            <a:avLst/>
          </a:prstGeom>
        </p:spPr>
      </p:pic>
    </p:spTree>
    <p:extLst>
      <p:ext uri="{BB962C8B-B14F-4D97-AF65-F5344CB8AC3E}">
        <p14:creationId xmlns:p14="http://schemas.microsoft.com/office/powerpoint/2010/main" val="2644098773"/>
      </p:ext>
    </p:extLst>
  </p:cSld>
  <p:clrMapOvr>
    <a:masterClrMapping/>
  </p:clrMapOvr>
</p:sld>
</file>

<file path=ppt/theme/theme1.xml><?xml version="1.0" encoding="utf-8"?>
<a:theme xmlns:a="http://schemas.openxmlformats.org/drawingml/2006/main" name="1_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Arial both">
      <a:majorFont>
        <a:latin typeface="Arial"/>
        <a:ea typeface=""/>
        <a:cs typeface=""/>
      </a:majorFont>
      <a:minorFont>
        <a:latin typeface="Arial"/>
        <a:ea typeface=""/>
        <a:cs typeface=""/>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905</TotalTime>
  <Words>2684</Words>
  <Application>Microsoft Office PowerPoint</Application>
  <PresentationFormat>Widescreen</PresentationFormat>
  <Paragraphs>301</Paragraphs>
  <Slides>47</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47</vt:i4>
      </vt:variant>
    </vt:vector>
  </HeadingPairs>
  <TitlesOfParts>
    <vt:vector size="56" baseType="lpstr">
      <vt:lpstr>Arial</vt:lpstr>
      <vt:lpstr>Arial Black</vt:lpstr>
      <vt:lpstr>Calibri</vt:lpstr>
      <vt:lpstr>Cambria</vt:lpstr>
      <vt:lpstr>Cambria Math</vt:lpstr>
      <vt:lpstr>Corbel</vt:lpstr>
      <vt:lpstr>Tw Cen MT</vt:lpstr>
      <vt:lpstr>1_Office Theme</vt:lpstr>
      <vt:lpstr>Office Theme</vt:lpstr>
      <vt:lpstr>Multi-Period Optimal Power Flow (MP-OPF) for Power Distribution Systems with Renewables and Battery Storage</vt:lpstr>
      <vt:lpstr>Overall Scope of the problem System Description and Objective</vt:lpstr>
      <vt:lpstr>Overall Scope of the problem Algorithm and Communication Architecture</vt:lpstr>
      <vt:lpstr>Nature of Aggregated Edo Nodes</vt:lpstr>
      <vt:lpstr>Network being tested on</vt:lpstr>
      <vt:lpstr>Network being tested on</vt:lpstr>
      <vt:lpstr>PowerPoint Presentation</vt:lpstr>
      <vt:lpstr>PowerPoint Presentation</vt:lpstr>
      <vt:lpstr>PowerPoint Presentation</vt:lpstr>
      <vt:lpstr>PowerPoint Presentation</vt:lpstr>
      <vt:lpstr>Overall Scope of the problem Algorithm and Communication Architecture</vt:lpstr>
      <vt:lpstr>Goal of Avista (problem objective for System Operator)</vt:lpstr>
      <vt:lpstr>Problem Statement</vt:lpstr>
      <vt:lpstr>Problem Statement</vt:lpstr>
      <vt:lpstr>Simulation Parameters</vt:lpstr>
      <vt:lpstr>Simulation Process of the current, brute-force algorithm</vt:lpstr>
      <vt:lpstr>Optimization Formulation</vt:lpstr>
      <vt:lpstr>Optimization Formulation</vt:lpstr>
      <vt:lpstr>Optimization Formulation</vt:lpstr>
      <vt:lpstr>Optimization Formulation</vt:lpstr>
      <vt:lpstr>Optimization Formulation</vt:lpstr>
      <vt:lpstr>Optimization Formulation</vt:lpstr>
      <vt:lpstr>Conclusion and Discussion</vt:lpstr>
      <vt:lpstr>Current Status of Simulation and Results</vt:lpstr>
      <vt:lpstr>Results: Boundary Variables</vt:lpstr>
      <vt:lpstr>Results: Boundary Variables</vt:lpstr>
      <vt:lpstr>Results: Boundary Variables</vt:lpstr>
      <vt:lpstr>Current Status of Simulation and Results</vt:lpstr>
      <vt:lpstr>Current Status of Simulation and Results</vt:lpstr>
      <vt:lpstr>Current Status of Simulation and Results</vt:lpstr>
      <vt:lpstr>Thank You.</vt:lpstr>
      <vt:lpstr>Appendix and References follow</vt:lpstr>
      <vt:lpstr>Implementation Details</vt:lpstr>
      <vt:lpstr>Implementation Details</vt:lpstr>
      <vt:lpstr>Implementation Details</vt:lpstr>
      <vt:lpstr>Implementation Details</vt:lpstr>
      <vt:lpstr>Bounds and Values</vt:lpstr>
      <vt:lpstr>Bounds and Values</vt:lpstr>
      <vt:lpstr>Bounds and Values</vt:lpstr>
      <vt:lpstr>Reference of Notation: Battery Variables</vt:lpstr>
      <vt:lpstr>Reference of Notation: BFM and DER Variables</vt:lpstr>
      <vt:lpstr>Reference of Notation: Grid-level Notation</vt:lpstr>
      <vt:lpstr>Reference of Notation: Branch Flow Model and DER variables</vt:lpstr>
      <vt:lpstr>(IEEE 123 System divided into) 4 Area System</vt:lpstr>
      <vt:lpstr>[In development] Simulation Process of Spatially and Temporally Decomposed OPF algorithm.</vt:lpstr>
      <vt:lpstr>Optimization Formulation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Multi-Period Optimization for Power Distribution Systems with Battery Storage</dc:title>
  <dc:creator>Jha, Aryan Ritwajeet</dc:creator>
  <cp:lastModifiedBy>Jha, Aryan Ritwajeet</cp:lastModifiedBy>
  <cp:revision>3</cp:revision>
  <dcterms:created xsi:type="dcterms:W3CDTF">2023-09-26T17:16:46Z</dcterms:created>
  <dcterms:modified xsi:type="dcterms:W3CDTF">2024-04-26T02:28:53Z</dcterms:modified>
</cp:coreProperties>
</file>